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7.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8.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1.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2.xml" ContentType="application/vnd.openxmlformats-officedocument.presentationml.notesSlide+xml"/>
  <Override PartName="/ppt/comments/comment2.xml" ContentType="application/vnd.openxmlformats-officedocument.presentationml.comments+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13.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6"/>
    <p:sldMasterId id="2147483705" r:id="rId7"/>
    <p:sldMasterId id="2147483741" r:id="rId8"/>
    <p:sldMasterId id="2147483723" r:id="rId9"/>
  </p:sldMasterIdLst>
  <p:notesMasterIdLst>
    <p:notesMasterId r:id="rId44"/>
  </p:notesMasterIdLst>
  <p:handoutMasterIdLst>
    <p:handoutMasterId r:id="rId45"/>
  </p:handoutMasterIdLst>
  <p:sldIdLst>
    <p:sldId id="256" r:id="rId10"/>
    <p:sldId id="261" r:id="rId11"/>
    <p:sldId id="265" r:id="rId12"/>
    <p:sldId id="264" r:id="rId13"/>
    <p:sldId id="269" r:id="rId14"/>
    <p:sldId id="311" r:id="rId15"/>
    <p:sldId id="312" r:id="rId16"/>
    <p:sldId id="313" r:id="rId17"/>
    <p:sldId id="270" r:id="rId18"/>
    <p:sldId id="314" r:id="rId19"/>
    <p:sldId id="315" r:id="rId20"/>
    <p:sldId id="289" r:id="rId21"/>
    <p:sldId id="271" r:id="rId22"/>
    <p:sldId id="316" r:id="rId23"/>
    <p:sldId id="317" r:id="rId24"/>
    <p:sldId id="318" r:id="rId25"/>
    <p:sldId id="319" r:id="rId26"/>
    <p:sldId id="320" r:id="rId27"/>
    <p:sldId id="321" r:id="rId28"/>
    <p:sldId id="322" r:id="rId29"/>
    <p:sldId id="323" r:id="rId30"/>
    <p:sldId id="324" r:id="rId31"/>
    <p:sldId id="325" r:id="rId32"/>
    <p:sldId id="272" r:id="rId33"/>
    <p:sldId id="326" r:id="rId34"/>
    <p:sldId id="327" r:id="rId35"/>
    <p:sldId id="333" r:id="rId36"/>
    <p:sldId id="332" r:id="rId37"/>
    <p:sldId id="328" r:id="rId38"/>
    <p:sldId id="329" r:id="rId39"/>
    <p:sldId id="330" r:id="rId40"/>
    <p:sldId id="334" r:id="rId41"/>
    <p:sldId id="335" r:id="rId42"/>
    <p:sldId id="273" r:id="rId43"/>
  </p:sldIdLst>
  <p:sldSz cx="18062575" cy="10160000"/>
  <p:notesSz cx="16256000" cy="10160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ccaro Luciana" initials="VL" lastIdx="3" clrIdx="0">
    <p:extLst>
      <p:ext uri="{19B8F6BF-5375-455C-9EA6-DF929625EA0E}">
        <p15:presenceInfo xmlns:p15="http://schemas.microsoft.com/office/powerpoint/2012/main" userId="S-1-5-21-1957994488-562591055-725345543-11144" providerId="AD"/>
      </p:ext>
    </p:extLst>
  </p:cmAuthor>
  <p:cmAuthor id="2" name="Sarah KS" initials="SK" lastIdx="2" clrIdx="1">
    <p:extLst>
      <p:ext uri="{19B8F6BF-5375-455C-9EA6-DF929625EA0E}">
        <p15:presenceInfo xmlns:p15="http://schemas.microsoft.com/office/powerpoint/2012/main" userId="20d9219bfa0899dd" providerId="Windows Live"/>
      </p:ext>
    </p:extLst>
  </p:cmAuthor>
  <p:cmAuthor id="3" name="Le Fort Geneviève" initials="LFG" lastIdx="6" clrIdx="2">
    <p:extLst>
      <p:ext uri="{19B8F6BF-5375-455C-9EA6-DF929625EA0E}">
        <p15:presenceInfo xmlns:p15="http://schemas.microsoft.com/office/powerpoint/2012/main" userId="S-1-5-21-1957994488-562591055-725345543-14499" providerId="AD"/>
      </p:ext>
    </p:extLst>
  </p:cmAuthor>
  <p:cmAuthor id="4" name="Ruchat Sophie" initials="RS" lastIdx="9" clrIdx="3">
    <p:extLst>
      <p:ext uri="{19B8F6BF-5375-455C-9EA6-DF929625EA0E}">
        <p15:presenceInfo xmlns:p15="http://schemas.microsoft.com/office/powerpoint/2012/main" userId="S-1-5-21-1957994488-562591055-725345543-116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FC9C"/>
    <a:srgbClr val="9BBB59"/>
    <a:srgbClr val="FC9A66"/>
    <a:srgbClr val="FAC266"/>
    <a:srgbClr val="FFFFFF"/>
    <a:srgbClr val="B4EC66"/>
    <a:srgbClr val="E4E577"/>
    <a:srgbClr val="B6D1B3"/>
    <a:srgbClr val="0098D8"/>
    <a:srgbClr val="0060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9157" autoAdjust="0"/>
  </p:normalViewPr>
  <p:slideViewPr>
    <p:cSldViewPr>
      <p:cViewPr varScale="1">
        <p:scale>
          <a:sx n="37" d="100"/>
          <a:sy n="37" d="100"/>
        </p:scale>
        <p:origin x="540" y="78"/>
      </p:cViewPr>
      <p:guideLst>
        <p:guide orient="horz" pos="2880"/>
        <p:guide pos="240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924" y="39"/>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viewProps" Target="viewProps.xml"/><Relationship Id="rId8" Type="http://schemas.openxmlformats.org/officeDocument/2006/relationships/slideMaster" Target="slideMasters/slideMaster3.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commentAuthors" Target="commentAuthors.xml"/><Relationship Id="rId20" Type="http://schemas.openxmlformats.org/officeDocument/2006/relationships/slide" Target="slides/slide11.xml"/><Relationship Id="rId41" Type="http://schemas.openxmlformats.org/officeDocument/2006/relationships/slide" Target="slides/slide32.xml"/><Relationship Id="rId6"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sophie.ruchat\Desktop\switchdrive\Qualit&#233;\SAPE\4%20Evaluation\Projets\1.%20Analyses%20de%20l'environnement\Accompagnement%20MSE\Alumni_sondage\R&#233;sultats\20181213%20results-survey359876_net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algn="ctr" defTabSz="914400" rtl="0" eaLnBrk="1" latinLnBrk="0" hangingPunct="1">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âge et femme/homme en %</a:t>
            </a:r>
          </a:p>
        </c:rich>
      </c:tx>
      <c:layout>
        <c:manualLayout>
          <c:xMode val="edge"/>
          <c:yMode val="edge"/>
          <c:x val="0.18929318634563155"/>
          <c:y val="0"/>
        </c:manualLayout>
      </c:layout>
      <c:overlay val="0"/>
      <c:spPr>
        <a:noFill/>
        <a:ln>
          <a:noFill/>
        </a:ln>
        <a:effectLst/>
      </c:spPr>
      <c:txPr>
        <a:bodyPr rot="0" spcFirstLastPara="1" vertOverflow="ellipsis" vert="horz" wrap="square" anchor="ctr" anchorCtr="1"/>
        <a:lstStyle/>
        <a:p>
          <a:pPr marL="0" algn="ctr" defTabSz="914400" rtl="0" eaLnBrk="1" latinLnBrk="0" hangingPunct="1">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'Q.2 Age'!$J$1</c:f>
              <c:strCache>
                <c:ptCount val="1"/>
                <c:pt idx="0">
                  <c:v>Femmes</c:v>
                </c:pt>
              </c:strCache>
            </c:strRef>
          </c:tx>
          <c:spPr>
            <a:solidFill>
              <a:srgbClr val="E4E577"/>
            </a:solidFill>
            <a:ln>
              <a:noFill/>
            </a:ln>
            <a:effectLst/>
          </c:spPr>
          <c:invertIfNegative val="0"/>
          <c:dLbls>
            <c:dLbl>
              <c:idx val="0"/>
              <c:delete val="1"/>
              <c:extLst>
                <c:ext xmlns:c15="http://schemas.microsoft.com/office/drawing/2012/chart" uri="{CE6537A1-D6FC-4f65-9D91-7224C49458BB}"/>
              </c:extLst>
            </c:dLbl>
            <c:dLbl>
              <c:idx val="1"/>
              <c:layout>
                <c:manualLayout>
                  <c:x val="0.12747483502933118"/>
                  <c:y val="9.66407081100578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'Q.2 Age'!$F$2:$F$5</c:f>
              <c:strCache>
                <c:ptCount val="4"/>
                <c:pt idx="0">
                  <c:v>20-25 ans</c:v>
                </c:pt>
                <c:pt idx="1">
                  <c:v>26-30 ans</c:v>
                </c:pt>
                <c:pt idx="2">
                  <c:v>31-35 ans</c:v>
                </c:pt>
                <c:pt idx="3">
                  <c:v>36 et plus </c:v>
                </c:pt>
              </c:strCache>
            </c:strRef>
          </c:cat>
          <c:val>
            <c:numRef>
              <c:f>'Q.2 Age'!$J$2:$J$5</c:f>
              <c:numCache>
                <c:formatCode>0.0%</c:formatCode>
                <c:ptCount val="4"/>
                <c:pt idx="0">
                  <c:v>0</c:v>
                </c:pt>
                <c:pt idx="1">
                  <c:v>2.3255813953488372E-2</c:v>
                </c:pt>
                <c:pt idx="2">
                  <c:v>0</c:v>
                </c:pt>
                <c:pt idx="3">
                  <c:v>0</c:v>
                </c:pt>
              </c:numCache>
            </c:numRef>
          </c:val>
        </c:ser>
        <c:ser>
          <c:idx val="1"/>
          <c:order val="1"/>
          <c:tx>
            <c:strRef>
              <c:f>'Q.2 Age'!$L$1</c:f>
              <c:strCache>
                <c:ptCount val="1"/>
                <c:pt idx="0">
                  <c:v>Hommes</c:v>
                </c:pt>
              </c:strCache>
            </c:strRef>
          </c:tx>
          <c:spPr>
            <a:solidFill>
              <a:srgbClr val="B6D1B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'Q.2 Age'!$F$2:$F$5</c:f>
              <c:strCache>
                <c:ptCount val="4"/>
                <c:pt idx="0">
                  <c:v>20-25 ans</c:v>
                </c:pt>
                <c:pt idx="1">
                  <c:v>26-30 ans</c:v>
                </c:pt>
                <c:pt idx="2">
                  <c:v>31-35 ans</c:v>
                </c:pt>
                <c:pt idx="3">
                  <c:v>36 et plus </c:v>
                </c:pt>
              </c:strCache>
            </c:strRef>
          </c:cat>
          <c:val>
            <c:numRef>
              <c:f>'Q.2 Age'!$L$2:$L$5</c:f>
              <c:numCache>
                <c:formatCode>0.0%</c:formatCode>
                <c:ptCount val="4"/>
                <c:pt idx="0" formatCode="0%">
                  <c:v>6.9767441860465115E-2</c:v>
                </c:pt>
                <c:pt idx="1">
                  <c:v>0.67441860465116277</c:v>
                </c:pt>
                <c:pt idx="2" formatCode="0%">
                  <c:v>0.13953488372093023</c:v>
                </c:pt>
                <c:pt idx="3">
                  <c:v>9.3023255813953487E-2</c:v>
                </c:pt>
              </c:numCache>
            </c:numRef>
          </c:val>
        </c:ser>
        <c:dLbls>
          <c:dLblPos val="ctr"/>
          <c:showLegendKey val="0"/>
          <c:showVal val="1"/>
          <c:showCatName val="0"/>
          <c:showSerName val="0"/>
          <c:showPercent val="0"/>
          <c:showBubbleSize val="0"/>
        </c:dLbls>
        <c:gapWidth val="150"/>
        <c:overlap val="100"/>
        <c:axId val="169268576"/>
        <c:axId val="169268968"/>
      </c:barChart>
      <c:catAx>
        <c:axId val="1692685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169268968"/>
        <c:crosses val="autoZero"/>
        <c:auto val="1"/>
        <c:lblAlgn val="ctr"/>
        <c:lblOffset val="100"/>
        <c:noMultiLvlLbl val="0"/>
      </c:catAx>
      <c:valAx>
        <c:axId val="169268968"/>
        <c:scaling>
          <c:orientation val="minMax"/>
        </c:scaling>
        <c:delete val="1"/>
        <c:axPos val="t"/>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crossAx val="1692685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dirty="0" smtClean="0"/>
              <a:t>Pertinence</a:t>
            </a:r>
            <a:r>
              <a:rPr lang="fr-CH" baseline="0" dirty="0" smtClean="0"/>
              <a:t> de chaque option pour le marché du travail en n</a:t>
            </a:r>
            <a:endParaRPr lang="fr-CH" dirty="0"/>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stacked"/>
        <c:varyColors val="0"/>
        <c:ser>
          <c:idx val="0"/>
          <c:order val="0"/>
          <c:tx>
            <c:strRef>
              <c:f>'Q.16-Q.27'!$C$1</c:f>
              <c:strCache>
                <c:ptCount val="1"/>
                <c:pt idx="0">
                  <c:v>Peu pertinente</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'Q.16-Q.27'!$B$2:$B$14</c:f>
              <c:strCache>
                <c:ptCount val="13"/>
                <c:pt idx="0">
                  <c:v>Production et manufacturing </c:v>
                </c:pt>
                <c:pt idx="1">
                  <c:v>Systèmes embarqués </c:v>
                </c:pt>
                <c:pt idx="2">
                  <c:v>Energie </c:v>
                </c:pt>
                <c:pt idx="3">
                  <c:v>Mécatronique </c:v>
                </c:pt>
                <c:pt idx="4">
                  <c:v>Biomédical</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 </c:v>
                </c:pt>
                <c:pt idx="12">
                  <c:v>Energie électrique </c:v>
                </c:pt>
              </c:strCache>
            </c:strRef>
          </c:cat>
          <c:val>
            <c:numRef>
              <c:f>'Q.16-Q.27'!$C$2:$C$14</c:f>
              <c:numCache>
                <c:formatCode>General</c:formatCode>
                <c:ptCount val="13"/>
                <c:pt idx="0">
                  <c:v>2</c:v>
                </c:pt>
                <c:pt idx="1">
                  <c:v>1</c:v>
                </c:pt>
                <c:pt idx="2">
                  <c:v>4</c:v>
                </c:pt>
                <c:pt idx="3">
                  <c:v>1</c:v>
                </c:pt>
                <c:pt idx="9">
                  <c:v>1</c:v>
                </c:pt>
                <c:pt idx="12">
                  <c:v>1</c:v>
                </c:pt>
              </c:numCache>
            </c:numRef>
          </c:val>
        </c:ser>
        <c:ser>
          <c:idx val="1"/>
          <c:order val="1"/>
          <c:tx>
            <c:strRef>
              <c:f>'Q.16-Q.27'!$D$1</c:f>
              <c:strCache>
                <c:ptCount val="1"/>
                <c:pt idx="0">
                  <c:v>Pertinente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'Q.16-Q.27'!$B$2:$B$14</c:f>
              <c:strCache>
                <c:ptCount val="13"/>
                <c:pt idx="0">
                  <c:v>Production et manufacturing </c:v>
                </c:pt>
                <c:pt idx="1">
                  <c:v>Systèmes embarqués </c:v>
                </c:pt>
                <c:pt idx="2">
                  <c:v>Energie </c:v>
                </c:pt>
                <c:pt idx="3">
                  <c:v>Mécatronique </c:v>
                </c:pt>
                <c:pt idx="4">
                  <c:v>Biomédical</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 </c:v>
                </c:pt>
                <c:pt idx="12">
                  <c:v>Energie électrique </c:v>
                </c:pt>
              </c:strCache>
            </c:strRef>
          </c:cat>
          <c:val>
            <c:numRef>
              <c:f>'Q.16-Q.27'!$D$2:$D$14</c:f>
              <c:numCache>
                <c:formatCode>General</c:formatCode>
                <c:ptCount val="13"/>
                <c:pt idx="0">
                  <c:v>6</c:v>
                </c:pt>
                <c:pt idx="1">
                  <c:v>9</c:v>
                </c:pt>
                <c:pt idx="2">
                  <c:v>4</c:v>
                </c:pt>
                <c:pt idx="3">
                  <c:v>5</c:v>
                </c:pt>
                <c:pt idx="4">
                  <c:v>1</c:v>
                </c:pt>
                <c:pt idx="5">
                  <c:v>1</c:v>
                </c:pt>
                <c:pt idx="7">
                  <c:v>5</c:v>
                </c:pt>
                <c:pt idx="8">
                  <c:v>5</c:v>
                </c:pt>
                <c:pt idx="9">
                  <c:v>6</c:v>
                </c:pt>
                <c:pt idx="10">
                  <c:v>2</c:v>
                </c:pt>
              </c:numCache>
            </c:numRef>
          </c:val>
        </c:ser>
        <c:ser>
          <c:idx val="2"/>
          <c:order val="2"/>
          <c:tx>
            <c:strRef>
              <c:f>'Q.16-Q.27'!$E$1</c:f>
              <c:strCache>
                <c:ptCount val="1"/>
                <c:pt idx="0">
                  <c:v>Très pertinente</c:v>
                </c:pt>
              </c:strCache>
            </c:strRef>
          </c:tx>
          <c:spPr>
            <a:solidFill>
              <a:schemeClr val="accent4">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'Q.16-Q.27'!$B$2:$B$14</c:f>
              <c:strCache>
                <c:ptCount val="13"/>
                <c:pt idx="0">
                  <c:v>Production et manufacturing </c:v>
                </c:pt>
                <c:pt idx="1">
                  <c:v>Systèmes embarqués </c:v>
                </c:pt>
                <c:pt idx="2">
                  <c:v>Energie </c:v>
                </c:pt>
                <c:pt idx="3">
                  <c:v>Mécatronique </c:v>
                </c:pt>
                <c:pt idx="4">
                  <c:v>Biomédical</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 </c:v>
                </c:pt>
                <c:pt idx="12">
                  <c:v>Energie électrique </c:v>
                </c:pt>
              </c:strCache>
            </c:strRef>
          </c:cat>
          <c:val>
            <c:numRef>
              <c:f>'Q.16-Q.27'!$E$2:$E$14</c:f>
              <c:numCache>
                <c:formatCode>General</c:formatCode>
                <c:ptCount val="13"/>
                <c:pt idx="0">
                  <c:v>3</c:v>
                </c:pt>
                <c:pt idx="1">
                  <c:v>2</c:v>
                </c:pt>
                <c:pt idx="2">
                  <c:v>1</c:v>
                </c:pt>
                <c:pt idx="3">
                  <c:v>1</c:v>
                </c:pt>
                <c:pt idx="4">
                  <c:v>2</c:v>
                </c:pt>
                <c:pt idx="7">
                  <c:v>5</c:v>
                </c:pt>
                <c:pt idx="8">
                  <c:v>5</c:v>
                </c:pt>
                <c:pt idx="9">
                  <c:v>2</c:v>
                </c:pt>
              </c:numCache>
            </c:numRef>
          </c:val>
        </c:ser>
        <c:dLbls>
          <c:dLblPos val="ctr"/>
          <c:showLegendKey val="0"/>
          <c:showVal val="1"/>
          <c:showCatName val="0"/>
          <c:showSerName val="0"/>
          <c:showPercent val="0"/>
          <c:showBubbleSize val="0"/>
        </c:dLbls>
        <c:gapWidth val="150"/>
        <c:overlap val="100"/>
        <c:axId val="71562288"/>
        <c:axId val="72557032"/>
      </c:barChart>
      <c:catAx>
        <c:axId val="715622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72557032"/>
        <c:crosses val="autoZero"/>
        <c:auto val="1"/>
        <c:lblAlgn val="ctr"/>
        <c:lblOffset val="100"/>
        <c:noMultiLvlLbl val="0"/>
      </c:catAx>
      <c:valAx>
        <c:axId val="72557032"/>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715622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Nouvelles dénominations des profils/orientations adaptées à l’évolution des métiers et besoins </a:t>
            </a:r>
          </a:p>
          <a:p>
            <a:pPr>
              <a:defRPr lang="fr-CH" b="1" normalizeH="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en n et %</a:t>
            </a:r>
          </a:p>
        </c:rich>
      </c:tx>
      <c:layout>
        <c:manualLayout>
          <c:xMode val="edge"/>
          <c:yMode val="edge"/>
          <c:x val="6.0849278763166925E-2"/>
          <c:y val="2.41334255369825E-2"/>
        </c:manualLayout>
      </c:layout>
      <c:overlay val="0"/>
      <c:spPr>
        <a:noFill/>
        <a:ln>
          <a:noFill/>
        </a:ln>
        <a:effectLst/>
      </c:spPr>
      <c:txPr>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6"/>
              </a:solidFill>
              <a:ln w="19050">
                <a:solidFill>
                  <a:schemeClr val="lt1"/>
                </a:solidFill>
              </a:ln>
              <a:effectLst/>
            </c:spPr>
          </c:dPt>
          <c:cat>
            <c:strRef>
              <c:f>Q.28!$A$1:$A$3</c:f>
              <c:strCache>
                <c:ptCount val="3"/>
                <c:pt idx="0">
                  <c:v>Oui </c:v>
                </c:pt>
                <c:pt idx="1">
                  <c:v>Non </c:v>
                </c:pt>
                <c:pt idx="2">
                  <c:v>Pas d'avis</c:v>
                </c:pt>
              </c:strCache>
            </c:strRef>
          </c:cat>
          <c:val>
            <c:numRef>
              <c:f>Q.28!$B$1:$B$3</c:f>
              <c:numCache>
                <c:formatCode>General</c:formatCode>
                <c:ptCount val="3"/>
                <c:pt idx="0">
                  <c:v>42</c:v>
                </c:pt>
                <c:pt idx="1">
                  <c:v>17</c:v>
                </c:pt>
                <c:pt idx="2">
                  <c:v>15</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Proposition(s) qui définissent le mieux la spécialisation actuelle par option en n</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Q.30!$X$1</c:f>
              <c:strCache>
                <c:ptCount val="1"/>
                <c:pt idx="0">
                  <c:v>[Electrical Engineering]</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Q.30!$X$2:$X$12</c:f>
              <c:numCache>
                <c:formatCode>General</c:formatCode>
                <c:ptCount val="11"/>
                <c:pt idx="0">
                  <c:v>1</c:v>
                </c:pt>
                <c:pt idx="1">
                  <c:v>10</c:v>
                </c:pt>
                <c:pt idx="2">
                  <c:v>3</c:v>
                </c:pt>
                <c:pt idx="4">
                  <c:v>1</c:v>
                </c:pt>
                <c:pt idx="9">
                  <c:v>4</c:v>
                </c:pt>
              </c:numCache>
            </c:numRef>
          </c:val>
        </c:ser>
        <c:ser>
          <c:idx val="1"/>
          <c:order val="1"/>
          <c:tx>
            <c:strRef>
              <c:f>Q.30!$Y$1</c:f>
              <c:strCache>
                <c:ptCount val="1"/>
                <c:pt idx="0">
                  <c:v> [Mechanical Engineering]</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Q.30!$Y$2:$Y$12</c:f>
              <c:numCache>
                <c:formatCode>General</c:formatCode>
                <c:ptCount val="11"/>
                <c:pt idx="0">
                  <c:v>7</c:v>
                </c:pt>
                <c:pt idx="2">
                  <c:v>3</c:v>
                </c:pt>
                <c:pt idx="4">
                  <c:v>1</c:v>
                </c:pt>
                <c:pt idx="5">
                  <c:v>1</c:v>
                </c:pt>
              </c:numCache>
            </c:numRef>
          </c:val>
        </c:ser>
        <c:ser>
          <c:idx val="2"/>
          <c:order val="2"/>
          <c:tx>
            <c:strRef>
              <c:f>Q.30!$Z$1</c:f>
              <c:strCache>
                <c:ptCount val="1"/>
                <c:pt idx="0">
                  <c:v> [Mechatronics &amp; Automation]</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Q.30!$Z$2:$Z$12</c:f>
              <c:numCache>
                <c:formatCode>General</c:formatCode>
                <c:ptCount val="11"/>
                <c:pt idx="0">
                  <c:v>3</c:v>
                </c:pt>
                <c:pt idx="1">
                  <c:v>4</c:v>
                </c:pt>
                <c:pt idx="2">
                  <c:v>1</c:v>
                </c:pt>
                <c:pt idx="3">
                  <c:v>7</c:v>
                </c:pt>
                <c:pt idx="4">
                  <c:v>2</c:v>
                </c:pt>
                <c:pt idx="9">
                  <c:v>2</c:v>
                </c:pt>
              </c:numCache>
            </c:numRef>
          </c:val>
        </c:ser>
        <c:ser>
          <c:idx val="3"/>
          <c:order val="3"/>
          <c:tx>
            <c:strRef>
              <c:f>Q.30!$AA$1</c:f>
              <c:strCache>
                <c:ptCount val="1"/>
                <c:pt idx="0">
                  <c:v> [Medical Technologies]</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Q.30!$AA$2:$AA$12</c:f>
              <c:numCache>
                <c:formatCode>General</c:formatCode>
                <c:ptCount val="11"/>
                <c:pt idx="0">
                  <c:v>2</c:v>
                </c:pt>
                <c:pt idx="1">
                  <c:v>1</c:v>
                </c:pt>
                <c:pt idx="4">
                  <c:v>3</c:v>
                </c:pt>
              </c:numCache>
            </c:numRef>
          </c:val>
        </c:ser>
        <c:ser>
          <c:idx val="4"/>
          <c:order val="4"/>
          <c:tx>
            <c:strRef>
              <c:f>Q.30!$AB$1</c:f>
              <c:strCache>
                <c:ptCount val="1"/>
                <c:pt idx="0">
                  <c:v> [Computer Sciences]</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Q.30!$AB$2:$AB$12</c:f>
              <c:numCache>
                <c:formatCode>General</c:formatCode>
                <c:ptCount val="11"/>
                <c:pt idx="1">
                  <c:v>5</c:v>
                </c:pt>
                <c:pt idx="4">
                  <c:v>2</c:v>
                </c:pt>
                <c:pt idx="7">
                  <c:v>9</c:v>
                </c:pt>
                <c:pt idx="8">
                  <c:v>8</c:v>
                </c:pt>
                <c:pt idx="9">
                  <c:v>5</c:v>
                </c:pt>
                <c:pt idx="10">
                  <c:v>2</c:v>
                </c:pt>
              </c:numCache>
            </c:numRef>
          </c:val>
        </c:ser>
        <c:ser>
          <c:idx val="5"/>
          <c:order val="5"/>
          <c:tx>
            <c:strRef>
              <c:f>Q.30!$AC$1</c:f>
              <c:strCache>
                <c:ptCount val="1"/>
                <c:pt idx="0">
                  <c:v>[Data Sciences]</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Q.30!$AC$2:$AC$12</c:f>
              <c:numCache>
                <c:formatCode>General</c:formatCode>
                <c:ptCount val="11"/>
                <c:pt idx="0">
                  <c:v>2</c:v>
                </c:pt>
                <c:pt idx="7">
                  <c:v>5</c:v>
                </c:pt>
                <c:pt idx="8">
                  <c:v>2</c:v>
                </c:pt>
                <c:pt idx="9">
                  <c:v>3</c:v>
                </c:pt>
                <c:pt idx="10">
                  <c:v>1</c:v>
                </c:pt>
              </c:numCache>
            </c:numRef>
          </c:val>
        </c:ser>
        <c:ser>
          <c:idx val="6"/>
          <c:order val="6"/>
          <c:tx>
            <c:strRef>
              <c:f>Q.30!$AD$1</c:f>
              <c:strCache>
                <c:ptCount val="1"/>
                <c:pt idx="0">
                  <c:v> [Energy Environement]</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Q.30!$AD$2:$AD$12</c:f>
              <c:numCache>
                <c:formatCode>General</c:formatCode>
                <c:ptCount val="11"/>
                <c:pt idx="2">
                  <c:v>5</c:v>
                </c:pt>
                <c:pt idx="4">
                  <c:v>1</c:v>
                </c:pt>
              </c:numCache>
            </c:numRef>
          </c:val>
        </c:ser>
        <c:ser>
          <c:idx val="7"/>
          <c:order val="7"/>
          <c:tx>
            <c:strRef>
              <c:f>Q.30!$AE$1</c:f>
              <c:strCache>
                <c:ptCount val="1"/>
                <c:pt idx="0">
                  <c:v> [Ne sais pas]</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Q.30!$W$2:$W$12</c:f>
              <c:strCache>
                <c:ptCount val="11"/>
                <c:pt idx="0">
                  <c:v>Production et manufacturing </c:v>
                </c:pt>
                <c:pt idx="1">
                  <c:v>Systèmes embarqués </c:v>
                </c:pt>
                <c:pt idx="2">
                  <c:v>Energie</c:v>
                </c:pt>
                <c:pt idx="3">
                  <c:v>Mécatronique </c:v>
                </c:pt>
                <c:pt idx="4">
                  <c:v>Biomédical </c:v>
                </c:pt>
                <c:pt idx="5">
                  <c:v>Micro- et nanotechnologies et Matériaux innovants </c:v>
                </c:pt>
                <c:pt idx="7">
                  <c:v>Ingénierie logicielle</c:v>
                </c:pt>
                <c:pt idx="8">
                  <c:v>Réseaux de télécommunications et sécurité de l’information</c:v>
                </c:pt>
                <c:pt idx="9">
                  <c:v>Systèmes embarqués et mobiles</c:v>
                </c:pt>
                <c:pt idx="10">
                  <c:v>Systèmes d’informations complexes</c:v>
                </c:pt>
              </c:strCache>
            </c:strRef>
          </c:cat>
          <c:val>
            <c:numRef>
              <c:f>Q.30!$AE$2:$AE$12</c:f>
              <c:numCache>
                <c:formatCode>General</c:formatCode>
                <c:ptCount val="11"/>
                <c:pt idx="1">
                  <c:v>1</c:v>
                </c:pt>
                <c:pt idx="8">
                  <c:v>2</c:v>
                </c:pt>
                <c:pt idx="9">
                  <c:v>1</c:v>
                </c:pt>
              </c:numCache>
            </c:numRef>
          </c:val>
        </c:ser>
        <c:dLbls>
          <c:dLblPos val="ctr"/>
          <c:showLegendKey val="0"/>
          <c:showVal val="1"/>
          <c:showCatName val="0"/>
          <c:showSerName val="0"/>
          <c:showPercent val="0"/>
          <c:showBubbleSize val="0"/>
        </c:dLbls>
        <c:gapWidth val="150"/>
        <c:overlap val="100"/>
        <c:axId val="169584416"/>
        <c:axId val="169584808"/>
      </c:barChart>
      <c:catAx>
        <c:axId val="169584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169584808"/>
        <c:crosses val="autoZero"/>
        <c:auto val="1"/>
        <c:lblAlgn val="ctr"/>
        <c:lblOffset val="100"/>
        <c:noMultiLvlLbl val="0"/>
      </c:catAx>
      <c:valAx>
        <c:axId val="169584808"/>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9584416"/>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Pertinence des propositions </a:t>
            </a:r>
            <a:endParaRPr lang="fr-CH" sz="2400" b="1" i="0" u="none" strike="noStrike" kern="1200" spc="0" normalizeH="0" baseline="0" dirty="0">
              <a:solidFill>
                <a:prstClr val="black">
                  <a:lumMod val="50000"/>
                  <a:lumOff val="50000"/>
                </a:prstClr>
              </a:solidFill>
              <a:latin typeface="+mj-lt"/>
              <a:ea typeface="+mj-ea"/>
              <a:cs typeface="+mj-cs"/>
            </a:endParaRPr>
          </a:p>
        </c:rich>
      </c:tx>
      <c:layout>
        <c:manualLayout>
          <c:xMode val="edge"/>
          <c:yMode val="edge"/>
          <c:x val="0.41736550615531104"/>
          <c:y val="2.657619473026589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barChart>
        <c:barDir val="bar"/>
        <c:grouping val="clustered"/>
        <c:varyColors val="0"/>
        <c:ser>
          <c:idx val="0"/>
          <c:order val="0"/>
          <c:tx>
            <c:strRef>
              <c:f>Q.31!$B$1</c:f>
              <c:strCache>
                <c:ptCount val="1"/>
                <c:pt idx="0">
                  <c:v>Très pertinent</c:v>
                </c:pt>
              </c:strCache>
            </c:strRef>
          </c:tx>
          <c:spPr>
            <a:solidFill>
              <a:schemeClr val="accent4">
                <a:shade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Q.31!$A$2:$A$4</c:f>
              <c:strCache>
                <c:ptCount val="3"/>
                <c:pt idx="0">
                  <c:v>Intégration de « TIN - Systèmes embarqués » de la HES-SO dans le profil « TIN - Electrical Engineering »</c:v>
                </c:pt>
                <c:pt idx="1">
                  <c:v>Intégration de « TIC – Systèmes embarqués et mobiles » de la HES-SO dans le profil « TIC - Computer Sciences »</c:v>
                </c:pt>
                <c:pt idx="2">
                  <c:v>Création d’un profil unique de Système embarqués pour TIN et TIC</c:v>
                </c:pt>
              </c:strCache>
            </c:strRef>
          </c:cat>
          <c:val>
            <c:numRef>
              <c:f>Q.31!$B$2:$B$4</c:f>
              <c:numCache>
                <c:formatCode>General</c:formatCode>
                <c:ptCount val="3"/>
                <c:pt idx="0">
                  <c:v>3</c:v>
                </c:pt>
                <c:pt idx="1">
                  <c:v>1</c:v>
                </c:pt>
                <c:pt idx="2">
                  <c:v>3</c:v>
                </c:pt>
              </c:numCache>
            </c:numRef>
          </c:val>
        </c:ser>
        <c:ser>
          <c:idx val="1"/>
          <c:order val="1"/>
          <c:tx>
            <c:strRef>
              <c:f>Q.31!$C$1</c:f>
              <c:strCache>
                <c:ptCount val="1"/>
                <c:pt idx="0">
                  <c:v>Pertinent</c:v>
                </c:pt>
              </c:strCache>
            </c:strRef>
          </c:tx>
          <c:spPr>
            <a:solidFill>
              <a:schemeClr val="accent4">
                <a:shade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Q.31!$A$2:$A$4</c:f>
              <c:strCache>
                <c:ptCount val="3"/>
                <c:pt idx="0">
                  <c:v>Intégration de « TIN - Systèmes embarqués » de la HES-SO dans le profil « TIN - Electrical Engineering »</c:v>
                </c:pt>
                <c:pt idx="1">
                  <c:v>Intégration de « TIC – Systèmes embarqués et mobiles » de la HES-SO dans le profil « TIC - Computer Sciences »</c:v>
                </c:pt>
                <c:pt idx="2">
                  <c:v>Création d’un profil unique de Système embarqués pour TIN et TIC</c:v>
                </c:pt>
              </c:strCache>
            </c:strRef>
          </c:cat>
          <c:val>
            <c:numRef>
              <c:f>Q.31!$C$2:$C$4</c:f>
              <c:numCache>
                <c:formatCode>General</c:formatCode>
                <c:ptCount val="3"/>
                <c:pt idx="0">
                  <c:v>5</c:v>
                </c:pt>
                <c:pt idx="1">
                  <c:v>8</c:v>
                </c:pt>
                <c:pt idx="2">
                  <c:v>6</c:v>
                </c:pt>
              </c:numCache>
            </c:numRef>
          </c:val>
        </c:ser>
        <c:ser>
          <c:idx val="2"/>
          <c:order val="2"/>
          <c:tx>
            <c:strRef>
              <c:f>Q.31!$D$1</c:f>
              <c:strCache>
                <c:ptCount val="1"/>
                <c:pt idx="0">
                  <c:v>Peu pertinent</c:v>
                </c:pt>
              </c:strCache>
            </c:strRef>
          </c:tx>
          <c:spPr>
            <a:solidFill>
              <a:schemeClr val="accent4">
                <a:tint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Q.31!$A$2:$A$4</c:f>
              <c:strCache>
                <c:ptCount val="3"/>
                <c:pt idx="0">
                  <c:v>Intégration de « TIN - Systèmes embarqués » de la HES-SO dans le profil « TIN - Electrical Engineering »</c:v>
                </c:pt>
                <c:pt idx="1">
                  <c:v>Intégration de « TIC – Systèmes embarqués et mobiles » de la HES-SO dans le profil « TIC - Computer Sciences »</c:v>
                </c:pt>
                <c:pt idx="2">
                  <c:v>Création d’un profil unique de Système embarqués pour TIN et TIC</c:v>
                </c:pt>
              </c:strCache>
            </c:strRef>
          </c:cat>
          <c:val>
            <c:numRef>
              <c:f>Q.31!$D$2:$D$4</c:f>
              <c:numCache>
                <c:formatCode>General</c:formatCode>
                <c:ptCount val="3"/>
                <c:pt idx="0">
                  <c:v>4</c:v>
                </c:pt>
                <c:pt idx="1">
                  <c:v>2</c:v>
                </c:pt>
                <c:pt idx="2">
                  <c:v>2</c:v>
                </c:pt>
              </c:numCache>
            </c:numRef>
          </c:val>
        </c:ser>
        <c:ser>
          <c:idx val="3"/>
          <c:order val="3"/>
          <c:tx>
            <c:strRef>
              <c:f>Q.31!$E$1</c:f>
              <c:strCache>
                <c:ptCount val="1"/>
                <c:pt idx="0">
                  <c:v>Pas d’avis</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Q.31!$A$2:$A$4</c:f>
              <c:strCache>
                <c:ptCount val="3"/>
                <c:pt idx="0">
                  <c:v>Intégration de « TIN - Systèmes embarqués » de la HES-SO dans le profil « TIN - Electrical Engineering »</c:v>
                </c:pt>
                <c:pt idx="1">
                  <c:v>Intégration de « TIC – Systèmes embarqués et mobiles » de la HES-SO dans le profil « TIC - Computer Sciences »</c:v>
                </c:pt>
                <c:pt idx="2">
                  <c:v>Création d’un profil unique de Système embarqués pour TIN et TIC</c:v>
                </c:pt>
              </c:strCache>
            </c:strRef>
          </c:cat>
          <c:val>
            <c:numRef>
              <c:f>Q.31!$E$2:$E$4</c:f>
              <c:numCache>
                <c:formatCode>General</c:formatCode>
                <c:ptCount val="3"/>
                <c:pt idx="1">
                  <c:v>1</c:v>
                </c:pt>
                <c:pt idx="2">
                  <c:v>1</c:v>
                </c:pt>
              </c:numCache>
            </c:numRef>
          </c:val>
        </c:ser>
        <c:dLbls>
          <c:dLblPos val="ctr"/>
          <c:showLegendKey val="0"/>
          <c:showVal val="1"/>
          <c:showCatName val="0"/>
          <c:showSerName val="0"/>
          <c:showPercent val="0"/>
          <c:showBubbleSize val="0"/>
        </c:dLbls>
        <c:gapWidth val="182"/>
        <c:axId val="67548440"/>
        <c:axId val="67548832"/>
      </c:barChart>
      <c:catAx>
        <c:axId val="675484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67548832"/>
        <c:crosses val="autoZero"/>
        <c:auto val="1"/>
        <c:lblAlgn val="ctr"/>
        <c:lblOffset val="100"/>
        <c:noMultiLvlLbl val="0"/>
      </c:catAx>
      <c:valAx>
        <c:axId val="6754883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7548440"/>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lgn="ctr" rtl="0">
              <a:defRPr lang="fr-CH" sz="2880" b="1" i="0" u="none" strike="noStrike" kern="1200" spc="0" normalizeH="0" baseline="0">
                <a:solidFill>
                  <a:prstClr val="black">
                    <a:lumMod val="50000"/>
                    <a:lumOff val="50000"/>
                  </a:prstClr>
                </a:solidFill>
                <a:latin typeface="+mj-lt"/>
                <a:ea typeface="+mj-ea"/>
                <a:cs typeface="+mj-cs"/>
              </a:defRPr>
            </a:pPr>
            <a:r>
              <a:rPr lang="fr-CH" dirty="0"/>
              <a:t>Pertinence de proposer des cours principalement en anglais dès le 1er semestre en n et %</a:t>
            </a:r>
          </a:p>
        </c:rich>
      </c:tx>
      <c:layout/>
      <c:overlay val="0"/>
      <c:spPr>
        <a:noFill/>
        <a:ln>
          <a:noFill/>
        </a:ln>
        <a:effectLst/>
      </c:spPr>
      <c:txPr>
        <a:bodyPr rot="0" spcFirstLastPara="1" vertOverflow="ellipsis" vert="horz" wrap="square" anchor="ctr" anchorCtr="1"/>
        <a:lstStyle/>
        <a:p>
          <a:pPr algn="ctr" rtl="0">
            <a:defRPr lang="fr-CH" sz="288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4">
                  <a:shade val="58000"/>
                </a:schemeClr>
              </a:solidFill>
              <a:ln w="19050">
                <a:solidFill>
                  <a:schemeClr val="lt1"/>
                </a:solidFill>
              </a:ln>
              <a:effectLst/>
            </c:spPr>
          </c:dPt>
          <c:dPt>
            <c:idx val="1"/>
            <c:bubble3D val="0"/>
            <c:spPr>
              <a:solidFill>
                <a:schemeClr val="accent4">
                  <a:shade val="86000"/>
                </a:schemeClr>
              </a:solidFill>
              <a:ln w="19050">
                <a:solidFill>
                  <a:schemeClr val="lt1"/>
                </a:solidFill>
              </a:ln>
              <a:effectLst/>
            </c:spPr>
          </c:dPt>
          <c:dPt>
            <c:idx val="2"/>
            <c:bubble3D val="0"/>
            <c:spPr>
              <a:solidFill>
                <a:schemeClr val="accent4">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Q.33!$A$1:$A$4</c:f>
              <c:strCache>
                <c:ptCount val="4"/>
                <c:pt idx="0">
                  <c:v>Très pertinent </c:v>
                </c:pt>
                <c:pt idx="1">
                  <c:v>Pertinent </c:v>
                </c:pt>
                <c:pt idx="2">
                  <c:v>Peu pertinent</c:v>
                </c:pt>
                <c:pt idx="3">
                  <c:v>Pas d'avis</c:v>
                </c:pt>
              </c:strCache>
            </c:strRef>
          </c:cat>
          <c:val>
            <c:numRef>
              <c:f>Q.33!$B$1:$B$4</c:f>
              <c:numCache>
                <c:formatCode>General</c:formatCode>
                <c:ptCount val="4"/>
                <c:pt idx="0">
                  <c:v>29</c:v>
                </c:pt>
                <c:pt idx="1">
                  <c:v>32</c:v>
                </c:pt>
                <c:pt idx="2">
                  <c:v>23</c:v>
                </c:pt>
                <c:pt idx="3">
                  <c:v>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lang="fr-CH" sz="2400" b="0" i="0" u="none" strike="noStrike" kern="1200" spc="0" normalizeH="0" baseline="0">
              <a:solidFill>
                <a:prstClr val="black">
                  <a:lumMod val="50000"/>
                  <a:lumOff val="50000"/>
                </a:prstClr>
              </a:solidFill>
              <a:latin typeface="+mj-lt"/>
              <a:ea typeface="+mj-ea"/>
              <a:cs typeface="+mj-cs"/>
            </a:defRPr>
          </a:pPr>
          <a:endParaRPr lang="fr-FR"/>
        </a:p>
      </c:txPr>
    </c:legend>
    <c:plotVisOnly val="1"/>
    <c:dispBlanksAs val="gap"/>
    <c:showDLblsOverMax val="0"/>
  </c:chart>
  <c:spPr>
    <a:noFill/>
    <a:ln>
      <a:noFill/>
    </a:ln>
    <a:effectLst/>
  </c:spPr>
  <c:txPr>
    <a:bodyPr/>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3.4260358152253909E-2"/>
          <c:y val="5.5555555555555552E-2"/>
          <c:w val="0.95289200754065084"/>
          <c:h val="0.74716790609507144"/>
        </c:manualLayout>
      </c:layout>
      <c:barChart>
        <c:barDir val="col"/>
        <c:grouping val="clustered"/>
        <c:varyColors val="0"/>
        <c:ser>
          <c:idx val="0"/>
          <c:order val="0"/>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Q.33!$K$2:$K$4</c:f>
              <c:strCache>
                <c:ptCount val="3"/>
                <c:pt idx="0">
                  <c:v>Favorable</c:v>
                </c:pt>
                <c:pt idx="1">
                  <c:v>Favorable mais…</c:v>
                </c:pt>
                <c:pt idx="2">
                  <c:v>Pas favorable </c:v>
                </c:pt>
              </c:strCache>
            </c:strRef>
          </c:cat>
          <c:val>
            <c:numRef>
              <c:f>Q.33!$L$2:$L$4</c:f>
              <c:numCache>
                <c:formatCode>General</c:formatCode>
                <c:ptCount val="3"/>
                <c:pt idx="0">
                  <c:v>7</c:v>
                </c:pt>
                <c:pt idx="1">
                  <c:v>8</c:v>
                </c:pt>
                <c:pt idx="2">
                  <c:v>7</c:v>
                </c:pt>
              </c:numCache>
            </c:numRef>
          </c:val>
        </c:ser>
        <c:dLbls>
          <c:dLblPos val="ctr"/>
          <c:showLegendKey val="0"/>
          <c:showVal val="1"/>
          <c:showCatName val="0"/>
          <c:showSerName val="0"/>
          <c:showPercent val="0"/>
          <c:showBubbleSize val="0"/>
        </c:dLbls>
        <c:gapWidth val="219"/>
        <c:overlap val="-27"/>
        <c:axId val="67550792"/>
        <c:axId val="67551184"/>
      </c:barChart>
      <c:catAx>
        <c:axId val="67550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67551184"/>
        <c:crosses val="autoZero"/>
        <c:auto val="1"/>
        <c:lblAlgn val="ctr"/>
        <c:lblOffset val="100"/>
        <c:noMultiLvlLbl val="0"/>
      </c:catAx>
      <c:valAx>
        <c:axId val="6755118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7550792"/>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2000"/>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par option en n</a:t>
            </a:r>
          </a:p>
        </c:rich>
      </c:tx>
      <c:layout/>
      <c:overlay val="0"/>
      <c:spPr>
        <a:noFill/>
        <a:ln>
          <a:noFill/>
        </a:ln>
        <a:effectLst/>
      </c:spPr>
      <c:txPr>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0.48931575846826381"/>
          <c:y val="0.10094214192173605"/>
          <c:w val="0.48585932924357572"/>
          <c:h val="0.83331427227040133"/>
        </c:manualLayout>
      </c:layout>
      <c:barChart>
        <c:barDir val="bar"/>
        <c:grouping val="clustered"/>
        <c:varyColors val="0"/>
        <c:ser>
          <c:idx val="0"/>
          <c:order val="0"/>
          <c:tx>
            <c:strRef>
              <c:f>'Q.4 Orientations'!$F$13</c:f>
              <c:strCache>
                <c:ptCount val="1"/>
                <c:pt idx="0">
                  <c:v>TIN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'Q.4 Orientations'!$E$14:$E$26</c:f>
              <c:strCache>
                <c:ptCount val="13"/>
                <c:pt idx="0">
                  <c:v>Production et manufacturing</c:v>
                </c:pt>
                <c:pt idx="1">
                  <c:v>Systèmes embarqués </c:v>
                </c:pt>
                <c:pt idx="2">
                  <c:v>Energie </c:v>
                </c:pt>
                <c:pt idx="3">
                  <c:v>Mécatronique </c:v>
                </c:pt>
                <c:pt idx="4">
                  <c:v>Biomédical </c:v>
                </c:pt>
                <c:pt idx="5">
                  <c:v>Micro- et nanotechnologies et Matériaux innovants )</c:v>
                </c:pt>
                <c:pt idx="7">
                  <c:v>Ingénierie logicielle </c:v>
                </c:pt>
                <c:pt idx="8">
                  <c:v>Réseaux de télécommunications et sécurité de l’information </c:v>
                </c:pt>
                <c:pt idx="9">
                  <c:v>Systèmes embarqués et mobiles </c:v>
                </c:pt>
                <c:pt idx="10">
                  <c:v>Systèmes d’informations complexes )</c:v>
                </c:pt>
                <c:pt idx="12">
                  <c:v>Energie électrique </c:v>
                </c:pt>
              </c:strCache>
            </c:strRef>
          </c:cat>
          <c:val>
            <c:numRef>
              <c:f>'Q.4 Orientations'!$F$14:$F$26</c:f>
              <c:numCache>
                <c:formatCode>General</c:formatCode>
                <c:ptCount val="13"/>
                <c:pt idx="0">
                  <c:v>12</c:v>
                </c:pt>
                <c:pt idx="1">
                  <c:v>12</c:v>
                </c:pt>
                <c:pt idx="2">
                  <c:v>10</c:v>
                </c:pt>
                <c:pt idx="3">
                  <c:v>9</c:v>
                </c:pt>
                <c:pt idx="4">
                  <c:v>6</c:v>
                </c:pt>
                <c:pt idx="5">
                  <c:v>1</c:v>
                </c:pt>
              </c:numCache>
            </c:numRef>
          </c:val>
        </c:ser>
        <c:ser>
          <c:idx val="1"/>
          <c:order val="1"/>
          <c:tx>
            <c:strRef>
              <c:f>'Q.4 Orientations'!$G$13</c:f>
              <c:strCache>
                <c:ptCount val="1"/>
                <c:pt idx="0">
                  <c:v>TIC</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'Q.4 Orientations'!$E$14:$E$26</c:f>
              <c:strCache>
                <c:ptCount val="13"/>
                <c:pt idx="0">
                  <c:v>Production et manufacturing</c:v>
                </c:pt>
                <c:pt idx="1">
                  <c:v>Systèmes embarqués </c:v>
                </c:pt>
                <c:pt idx="2">
                  <c:v>Energie </c:v>
                </c:pt>
                <c:pt idx="3">
                  <c:v>Mécatronique </c:v>
                </c:pt>
                <c:pt idx="4">
                  <c:v>Biomédical </c:v>
                </c:pt>
                <c:pt idx="5">
                  <c:v>Micro- et nanotechnologies et Matériaux innovants )</c:v>
                </c:pt>
                <c:pt idx="7">
                  <c:v>Ingénierie logicielle </c:v>
                </c:pt>
                <c:pt idx="8">
                  <c:v>Réseaux de télécommunications et sécurité de l’information </c:v>
                </c:pt>
                <c:pt idx="9">
                  <c:v>Systèmes embarqués et mobiles </c:v>
                </c:pt>
                <c:pt idx="10">
                  <c:v>Systèmes d’informations complexes )</c:v>
                </c:pt>
                <c:pt idx="12">
                  <c:v>Energie électrique </c:v>
                </c:pt>
              </c:strCache>
            </c:strRef>
          </c:cat>
          <c:val>
            <c:numRef>
              <c:f>'Q.4 Orientations'!$G$14:$G$26</c:f>
              <c:numCache>
                <c:formatCode>General</c:formatCode>
                <c:ptCount val="13"/>
                <c:pt idx="7">
                  <c:v>14</c:v>
                </c:pt>
                <c:pt idx="8">
                  <c:v>10</c:v>
                </c:pt>
                <c:pt idx="9">
                  <c:v>9</c:v>
                </c:pt>
                <c:pt idx="10">
                  <c:v>2</c:v>
                </c:pt>
              </c:numCache>
            </c:numRef>
          </c:val>
        </c:ser>
        <c:ser>
          <c:idx val="2"/>
          <c:order val="2"/>
          <c:tx>
            <c:strRef>
              <c:f>'Q.4 Orientations'!$H$13</c:f>
              <c:strCache>
                <c:ptCount val="1"/>
                <c:pt idx="0">
                  <c:v>TE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'Q.4 Orientations'!$E$14:$E$26</c:f>
              <c:strCache>
                <c:ptCount val="13"/>
                <c:pt idx="0">
                  <c:v>Production et manufacturing</c:v>
                </c:pt>
                <c:pt idx="1">
                  <c:v>Systèmes embarqués </c:v>
                </c:pt>
                <c:pt idx="2">
                  <c:v>Energie </c:v>
                </c:pt>
                <c:pt idx="3">
                  <c:v>Mécatronique </c:v>
                </c:pt>
                <c:pt idx="4">
                  <c:v>Biomédical </c:v>
                </c:pt>
                <c:pt idx="5">
                  <c:v>Micro- et nanotechnologies et Matériaux innovants )</c:v>
                </c:pt>
                <c:pt idx="7">
                  <c:v>Ingénierie logicielle </c:v>
                </c:pt>
                <c:pt idx="8">
                  <c:v>Réseaux de télécommunications et sécurité de l’information </c:v>
                </c:pt>
                <c:pt idx="9">
                  <c:v>Systèmes embarqués et mobiles </c:v>
                </c:pt>
                <c:pt idx="10">
                  <c:v>Systèmes d’informations complexes )</c:v>
                </c:pt>
                <c:pt idx="12">
                  <c:v>Energie électrique </c:v>
                </c:pt>
              </c:strCache>
            </c:strRef>
          </c:cat>
          <c:val>
            <c:numRef>
              <c:f>'Q.4 Orientations'!$H$14:$H$26</c:f>
              <c:numCache>
                <c:formatCode>General</c:formatCode>
                <c:ptCount val="13"/>
                <c:pt idx="12">
                  <c:v>1</c:v>
                </c:pt>
              </c:numCache>
            </c:numRef>
          </c:val>
        </c:ser>
        <c:dLbls>
          <c:dLblPos val="outEnd"/>
          <c:showLegendKey val="0"/>
          <c:showVal val="1"/>
          <c:showCatName val="0"/>
          <c:showSerName val="0"/>
          <c:showPercent val="0"/>
          <c:showBubbleSize val="0"/>
        </c:dLbls>
        <c:gapWidth val="182"/>
        <c:axId val="169270144"/>
        <c:axId val="169270536"/>
      </c:barChart>
      <c:catAx>
        <c:axId val="1692701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169270536"/>
        <c:crosses val="autoZero"/>
        <c:auto val="1"/>
        <c:lblAlgn val="ctr"/>
        <c:lblOffset val="100"/>
        <c:noMultiLvlLbl val="0"/>
      </c:catAx>
      <c:valAx>
        <c:axId val="169270536"/>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9270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Répartition par orientation en n et %</a:t>
            </a:r>
          </a:p>
        </c:rich>
      </c:tx>
      <c:layout>
        <c:manualLayout>
          <c:xMode val="edge"/>
          <c:yMode val="edge"/>
          <c:x val="0.15925527505490844"/>
          <c:y val="9.1466170300646427E-3"/>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5"/>
              </a:solidFill>
              <a:ln w="19050">
                <a:solidFill>
                  <a:schemeClr val="lt1"/>
                </a:solidFill>
              </a:ln>
              <a:effectLst/>
            </c:spPr>
          </c:dPt>
          <c:cat>
            <c:strRef>
              <c:f>'Q.4 Orientations'!$F$7:$H$7</c:f>
              <c:strCache>
                <c:ptCount val="3"/>
                <c:pt idx="0">
                  <c:v>TIN</c:v>
                </c:pt>
                <c:pt idx="1">
                  <c:v>TIC</c:v>
                </c:pt>
                <c:pt idx="2">
                  <c:v>TE</c:v>
                </c:pt>
              </c:strCache>
            </c:strRef>
          </c:cat>
          <c:val>
            <c:numRef>
              <c:f>'Q.4 Orientations'!$F$8:$H$8</c:f>
              <c:numCache>
                <c:formatCode>General</c:formatCode>
                <c:ptCount val="3"/>
                <c:pt idx="0">
                  <c:v>50</c:v>
                </c:pt>
                <c:pt idx="1">
                  <c:v>35</c:v>
                </c:pt>
                <c:pt idx="2">
                  <c:v>1</c:v>
                </c:pt>
              </c:numCache>
            </c:numRef>
          </c:val>
        </c:ser>
        <c:ser>
          <c:idx val="1"/>
          <c:order val="1"/>
          <c:dPt>
            <c:idx val="0"/>
            <c:bubble3D val="0"/>
            <c:spPr>
              <a:solidFill>
                <a:schemeClr val="accent1"/>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5"/>
              </a:solidFill>
              <a:ln w="19050">
                <a:solidFill>
                  <a:schemeClr val="lt1"/>
                </a:solidFill>
              </a:ln>
              <a:effectLst/>
            </c:spPr>
          </c:dPt>
          <c:cat>
            <c:strRef>
              <c:f>'Q.4 Orientations'!$F$7:$H$7</c:f>
              <c:strCache>
                <c:ptCount val="3"/>
                <c:pt idx="0">
                  <c:v>TIN</c:v>
                </c:pt>
                <c:pt idx="1">
                  <c:v>TIC</c:v>
                </c:pt>
                <c:pt idx="2">
                  <c:v>TE</c:v>
                </c:pt>
              </c:strCache>
            </c:strRef>
          </c:cat>
          <c:val>
            <c:numRef>
              <c:f>'Q.4 Orientations'!$F$9:$H$9</c:f>
              <c:numCache>
                <c:formatCode>0.0%</c:formatCode>
                <c:ptCount val="3"/>
                <c:pt idx="0">
                  <c:v>0.58139534883720934</c:v>
                </c:pt>
                <c:pt idx="1">
                  <c:v>0.40697674418604651</c:v>
                </c:pt>
                <c:pt idx="2">
                  <c:v>1.1627906976744186E-2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85641419115824735"/>
          <c:y val="0.42634416559265947"/>
          <c:w val="9.4405910027091006E-2"/>
          <c:h val="0.206970478393277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r>
              <a:rPr lang="fr-CH" sz="2400" b="1" i="0" u="none" strike="noStrike" kern="1200" spc="0" normalizeH="0" baseline="0">
                <a:solidFill>
                  <a:prstClr val="black">
                    <a:lumMod val="50000"/>
                    <a:lumOff val="50000"/>
                  </a:prstClr>
                </a:solidFill>
                <a:latin typeface="+mj-lt"/>
                <a:ea typeface="+mj-ea"/>
                <a:cs typeface="+mj-cs"/>
              </a:rPr>
              <a:t>Activité actuelle en lien avec l’option  en n</a:t>
            </a: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a:solidFill>
                <a:prstClr val="black">
                  <a:lumMod val="50000"/>
                  <a:lumOff val="50000"/>
                </a:prstClr>
              </a:solidFill>
              <a:latin typeface="+mj-lt"/>
              <a:ea typeface="+mj-ea"/>
              <a:cs typeface="+mj-cs"/>
            </a:defRPr>
          </a:pPr>
          <a:endParaRPr lang="fr-FR"/>
        </a:p>
      </c:txPr>
    </c:title>
    <c:autoTitleDeleted val="0"/>
    <c:plotArea>
      <c:layout/>
      <c:barChart>
        <c:barDir val="bar"/>
        <c:grouping val="stacked"/>
        <c:varyColors val="0"/>
        <c:ser>
          <c:idx val="0"/>
          <c:order val="0"/>
          <c:tx>
            <c:strRef>
              <c:f>'Q.8 Lien emploi_option'!$G$1</c:f>
              <c:strCache>
                <c:ptCount val="1"/>
                <c:pt idx="0">
                  <c:v>Oui, parfaitement</c:v>
                </c:pt>
              </c:strCache>
            </c:strRef>
          </c:tx>
          <c:spPr>
            <a:solidFill>
              <a:schemeClr val="accent4">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'Q.8 Lien emploi_option'!$F$2:$F$15</c:f>
              <c:strCache>
                <c:ptCount val="14"/>
                <c:pt idx="0">
                  <c:v>Production et manufacturing </c:v>
                </c:pt>
                <c:pt idx="1">
                  <c:v>Systèmes embarqués </c:v>
                </c:pt>
                <c:pt idx="2">
                  <c:v>Energie </c:v>
                </c:pt>
                <c:pt idx="3">
                  <c:v>Mécatronique</c:v>
                </c:pt>
                <c:pt idx="4">
                  <c:v>Biomédical </c:v>
                </c:pt>
                <c:pt idx="5">
                  <c:v>Micro- et nanotechnologies et Matériaux innovants</c:v>
                </c:pt>
                <c:pt idx="7">
                  <c:v>Ingénierie logicielle </c:v>
                </c:pt>
                <c:pt idx="8">
                  <c:v>Réseaux de télécommunications et sécurité de l’information </c:v>
                </c:pt>
                <c:pt idx="9">
                  <c:v>Systèmes embarqués et mobiles </c:v>
                </c:pt>
                <c:pt idx="10">
                  <c:v>Systèmes d’informations complexes </c:v>
                </c:pt>
                <c:pt idx="12">
                  <c:v>Energie électrique </c:v>
                </c:pt>
                <c:pt idx="13">
                  <c:v>Energie thermique </c:v>
                </c:pt>
              </c:strCache>
            </c:strRef>
          </c:cat>
          <c:val>
            <c:numRef>
              <c:f>'Q.8 Lien emploi_option'!$G$2:$G$15</c:f>
              <c:numCache>
                <c:formatCode>General</c:formatCode>
                <c:ptCount val="14"/>
                <c:pt idx="0">
                  <c:v>8</c:v>
                </c:pt>
                <c:pt idx="1">
                  <c:v>5</c:v>
                </c:pt>
                <c:pt idx="2">
                  <c:v>2</c:v>
                </c:pt>
                <c:pt idx="3">
                  <c:v>3</c:v>
                </c:pt>
                <c:pt idx="4">
                  <c:v>2</c:v>
                </c:pt>
                <c:pt idx="7">
                  <c:v>10</c:v>
                </c:pt>
                <c:pt idx="8">
                  <c:v>5</c:v>
                </c:pt>
                <c:pt idx="9">
                  <c:v>3</c:v>
                </c:pt>
                <c:pt idx="10">
                  <c:v>1</c:v>
                </c:pt>
              </c:numCache>
            </c:numRef>
          </c:val>
        </c:ser>
        <c:ser>
          <c:idx val="1"/>
          <c:order val="1"/>
          <c:tx>
            <c:strRef>
              <c:f>'Q.8 Lien emploi_option'!$H$1</c:f>
              <c:strCache>
                <c:ptCount val="1"/>
                <c:pt idx="0">
                  <c:v>Oui, j’utilise certaines des compétences acquises de mon option</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'Q.8 Lien emploi_option'!$F$2:$F$15</c:f>
              <c:strCache>
                <c:ptCount val="14"/>
                <c:pt idx="0">
                  <c:v>Production et manufacturing </c:v>
                </c:pt>
                <c:pt idx="1">
                  <c:v>Systèmes embarqués </c:v>
                </c:pt>
                <c:pt idx="2">
                  <c:v>Energie </c:v>
                </c:pt>
                <c:pt idx="3">
                  <c:v>Mécatronique</c:v>
                </c:pt>
                <c:pt idx="4">
                  <c:v>Biomédical </c:v>
                </c:pt>
                <c:pt idx="5">
                  <c:v>Micro- et nanotechnologies et Matériaux innovants</c:v>
                </c:pt>
                <c:pt idx="7">
                  <c:v>Ingénierie logicielle </c:v>
                </c:pt>
                <c:pt idx="8">
                  <c:v>Réseaux de télécommunications et sécurité de l’information </c:v>
                </c:pt>
                <c:pt idx="9">
                  <c:v>Systèmes embarqués et mobiles </c:v>
                </c:pt>
                <c:pt idx="10">
                  <c:v>Systèmes d’informations complexes </c:v>
                </c:pt>
                <c:pt idx="12">
                  <c:v>Energie électrique </c:v>
                </c:pt>
                <c:pt idx="13">
                  <c:v>Energie thermique </c:v>
                </c:pt>
              </c:strCache>
            </c:strRef>
          </c:cat>
          <c:val>
            <c:numRef>
              <c:f>'Q.8 Lien emploi_option'!$H$2:$H$15</c:f>
              <c:numCache>
                <c:formatCode>General</c:formatCode>
                <c:ptCount val="14"/>
                <c:pt idx="0">
                  <c:v>3</c:v>
                </c:pt>
                <c:pt idx="1">
                  <c:v>7</c:v>
                </c:pt>
                <c:pt idx="2">
                  <c:v>7</c:v>
                </c:pt>
                <c:pt idx="3">
                  <c:v>4</c:v>
                </c:pt>
                <c:pt idx="4">
                  <c:v>1</c:v>
                </c:pt>
                <c:pt idx="5">
                  <c:v>1</c:v>
                </c:pt>
                <c:pt idx="8">
                  <c:v>5</c:v>
                </c:pt>
                <c:pt idx="9">
                  <c:v>6</c:v>
                </c:pt>
                <c:pt idx="10">
                  <c:v>1</c:v>
                </c:pt>
                <c:pt idx="12">
                  <c:v>1</c:v>
                </c:pt>
              </c:numCache>
            </c:numRef>
          </c:val>
        </c:ser>
        <c:ser>
          <c:idx val="2"/>
          <c:order val="2"/>
          <c:tx>
            <c:strRef>
              <c:f>'Q.8 Lien emploi_option'!$I$1</c:f>
              <c:strCache>
                <c:ptCount val="1"/>
                <c:pt idx="0">
                  <c:v>Non, pas du tout</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'Q.8 Lien emploi_option'!$F$2:$F$15</c:f>
              <c:strCache>
                <c:ptCount val="14"/>
                <c:pt idx="0">
                  <c:v>Production et manufacturing </c:v>
                </c:pt>
                <c:pt idx="1">
                  <c:v>Systèmes embarqués </c:v>
                </c:pt>
                <c:pt idx="2">
                  <c:v>Energie </c:v>
                </c:pt>
                <c:pt idx="3">
                  <c:v>Mécatronique</c:v>
                </c:pt>
                <c:pt idx="4">
                  <c:v>Biomédical </c:v>
                </c:pt>
                <c:pt idx="5">
                  <c:v>Micro- et nanotechnologies et Matériaux innovants</c:v>
                </c:pt>
                <c:pt idx="7">
                  <c:v>Ingénierie logicielle </c:v>
                </c:pt>
                <c:pt idx="8">
                  <c:v>Réseaux de télécommunications et sécurité de l’information </c:v>
                </c:pt>
                <c:pt idx="9">
                  <c:v>Systèmes embarqués et mobiles </c:v>
                </c:pt>
                <c:pt idx="10">
                  <c:v>Systèmes d’informations complexes </c:v>
                </c:pt>
                <c:pt idx="12">
                  <c:v>Energie électrique </c:v>
                </c:pt>
                <c:pt idx="13">
                  <c:v>Energie thermique </c:v>
                </c:pt>
              </c:strCache>
            </c:strRef>
          </c:cat>
          <c:val>
            <c:numRef>
              <c:f>'Q.8 Lien emploi_option'!$I$2:$I$15</c:f>
              <c:numCache>
                <c:formatCode>General</c:formatCode>
                <c:ptCount val="14"/>
                <c:pt idx="0">
                  <c:v>1</c:v>
                </c:pt>
                <c:pt idx="2">
                  <c:v>1</c:v>
                </c:pt>
                <c:pt idx="3">
                  <c:v>2</c:v>
                </c:pt>
                <c:pt idx="4">
                  <c:v>3</c:v>
                </c:pt>
                <c:pt idx="7">
                  <c:v>4</c:v>
                </c:pt>
              </c:numCache>
            </c:numRef>
          </c:val>
        </c:ser>
        <c:dLbls>
          <c:dLblPos val="ctr"/>
          <c:showLegendKey val="0"/>
          <c:showVal val="1"/>
          <c:showCatName val="0"/>
          <c:showSerName val="0"/>
          <c:showPercent val="0"/>
          <c:showBubbleSize val="0"/>
        </c:dLbls>
        <c:gapWidth val="150"/>
        <c:overlap val="100"/>
        <c:axId val="66369904"/>
        <c:axId val="66370296"/>
      </c:barChart>
      <c:catAx>
        <c:axId val="663699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66370296"/>
        <c:crosses val="autoZero"/>
        <c:auto val="1"/>
        <c:lblAlgn val="ctr"/>
        <c:lblOffset val="100"/>
        <c:noMultiLvlLbl val="0"/>
      </c:catAx>
      <c:valAx>
        <c:axId val="66370296"/>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663699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Situation professionnelle actuelle pour activité en lien avec option par orientation en n</a:t>
            </a:r>
          </a:p>
        </c:rich>
      </c:tx>
      <c:layout>
        <c:manualLayout>
          <c:xMode val="edge"/>
          <c:yMode val="edge"/>
          <c:x val="0.10811936811825713"/>
          <c:y val="1.3734520726509283E-2"/>
        </c:manualLayout>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manualLayout>
          <c:layoutTarget val="inner"/>
          <c:xMode val="edge"/>
          <c:yMode val="edge"/>
          <c:x val="1.5805441687989495E-2"/>
          <c:y val="0.13163375929567347"/>
          <c:w val="0.96838911662402105"/>
          <c:h val="0.48072246462910312"/>
        </c:manualLayout>
      </c:layout>
      <c:barChart>
        <c:barDir val="col"/>
        <c:grouping val="clustered"/>
        <c:varyColors val="0"/>
        <c:ser>
          <c:idx val="0"/>
          <c:order val="0"/>
          <c:tx>
            <c:strRef>
              <c:f>'Q.9 Situation prof_orientation'!$F$1</c:f>
              <c:strCache>
                <c:ptCount val="1"/>
                <c:pt idx="0">
                  <c:v>TIN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Situation prof_orientation'!$E$3:$E$7</c:f>
              <c:strCache>
                <c:ptCount val="5"/>
                <c:pt idx="0">
                  <c:v>Employé-e sans responsabilité de direction </c:v>
                </c:pt>
                <c:pt idx="1">
                  <c:v>Employé/e avec responsabilité de direction</c:v>
                </c:pt>
                <c:pt idx="2">
                  <c:v>Indépendant-e sans employé-e-s </c:v>
                </c:pt>
                <c:pt idx="3">
                  <c:v>Indépendant-e avec employé-e-s</c:v>
                </c:pt>
                <c:pt idx="4">
                  <c:v>Sans emploi / étudiant-e </c:v>
                </c:pt>
              </c:strCache>
            </c:strRef>
          </c:cat>
          <c:val>
            <c:numRef>
              <c:f>'Q.9 Situation prof_orientation'!$F$3:$F$7</c:f>
              <c:numCache>
                <c:formatCode>General</c:formatCode>
                <c:ptCount val="5"/>
                <c:pt idx="0">
                  <c:v>34</c:v>
                </c:pt>
                <c:pt idx="1">
                  <c:v>6</c:v>
                </c:pt>
                <c:pt idx="2">
                  <c:v>1</c:v>
                </c:pt>
                <c:pt idx="4">
                  <c:v>2</c:v>
                </c:pt>
              </c:numCache>
            </c:numRef>
          </c:val>
        </c:ser>
        <c:ser>
          <c:idx val="1"/>
          <c:order val="1"/>
          <c:tx>
            <c:strRef>
              <c:f>'Q.9 Situation prof_orientation'!$G$1</c:f>
              <c:strCache>
                <c:ptCount val="1"/>
                <c:pt idx="0">
                  <c:v>TIC</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Situation prof_orientation'!$E$3:$E$7</c:f>
              <c:strCache>
                <c:ptCount val="5"/>
                <c:pt idx="0">
                  <c:v>Employé-e sans responsabilité de direction </c:v>
                </c:pt>
                <c:pt idx="1">
                  <c:v>Employé/e avec responsabilité de direction</c:v>
                </c:pt>
                <c:pt idx="2">
                  <c:v>Indépendant-e sans employé-e-s </c:v>
                </c:pt>
                <c:pt idx="3">
                  <c:v>Indépendant-e avec employé-e-s</c:v>
                </c:pt>
                <c:pt idx="4">
                  <c:v>Sans emploi / étudiant-e </c:v>
                </c:pt>
              </c:strCache>
            </c:strRef>
          </c:cat>
          <c:val>
            <c:numRef>
              <c:f>'Q.9 Situation prof_orientation'!$G$3:$G$7</c:f>
              <c:numCache>
                <c:formatCode>General</c:formatCode>
                <c:ptCount val="5"/>
                <c:pt idx="0">
                  <c:v>20</c:v>
                </c:pt>
                <c:pt idx="1">
                  <c:v>6</c:v>
                </c:pt>
                <c:pt idx="2">
                  <c:v>1</c:v>
                </c:pt>
                <c:pt idx="3">
                  <c:v>2</c:v>
                </c:pt>
                <c:pt idx="4">
                  <c:v>2</c:v>
                </c:pt>
              </c:numCache>
            </c:numRef>
          </c:val>
        </c:ser>
        <c:ser>
          <c:idx val="2"/>
          <c:order val="2"/>
          <c:tx>
            <c:strRef>
              <c:f>'Q.9 Situation prof_orientation'!$H$1</c:f>
              <c:strCache>
                <c:ptCount val="1"/>
                <c:pt idx="0">
                  <c:v>TE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'Q.9 Situation prof_orientation'!$E$3:$E$7</c:f>
              <c:strCache>
                <c:ptCount val="5"/>
                <c:pt idx="0">
                  <c:v>Employé-e sans responsabilité de direction </c:v>
                </c:pt>
                <c:pt idx="1">
                  <c:v>Employé/e avec responsabilité de direction</c:v>
                </c:pt>
                <c:pt idx="2">
                  <c:v>Indépendant-e sans employé-e-s </c:v>
                </c:pt>
                <c:pt idx="3">
                  <c:v>Indépendant-e avec employé-e-s</c:v>
                </c:pt>
                <c:pt idx="4">
                  <c:v>Sans emploi / étudiant-e </c:v>
                </c:pt>
              </c:strCache>
            </c:strRef>
          </c:cat>
          <c:val>
            <c:numRef>
              <c:f>'Q.9 Situation prof_orientation'!$H$3:$H$7</c:f>
              <c:numCache>
                <c:formatCode>General</c:formatCode>
                <c:ptCount val="5"/>
                <c:pt idx="0">
                  <c:v>1</c:v>
                </c:pt>
              </c:numCache>
            </c:numRef>
          </c:val>
        </c:ser>
        <c:dLbls>
          <c:dLblPos val="outEnd"/>
          <c:showLegendKey val="0"/>
          <c:showVal val="1"/>
          <c:showCatName val="0"/>
          <c:showSerName val="0"/>
          <c:showPercent val="0"/>
          <c:showBubbleSize val="0"/>
        </c:dLbls>
        <c:gapWidth val="219"/>
        <c:axId val="66371472"/>
        <c:axId val="66371864"/>
      </c:barChart>
      <c:catAx>
        <c:axId val="66371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66371864"/>
        <c:crosses val="autoZero"/>
        <c:auto val="1"/>
        <c:lblAlgn val="ctr"/>
        <c:lblOffset val="100"/>
        <c:noMultiLvlLbl val="0"/>
      </c:catAx>
      <c:valAx>
        <c:axId val="663718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6371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Spécialisations importantes de TIN, TIC, TE se retrouvent </a:t>
            </a:r>
          </a:p>
          <a:p>
            <a:pPr>
              <a:defRPr lang="fr-CH" b="1" normalizeH="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dans les options HES-SO en n et %</a:t>
            </a:r>
          </a:p>
        </c:rich>
      </c:tx>
      <c:layout/>
      <c:overlay val="0"/>
      <c:spPr>
        <a:noFill/>
        <a:ln>
          <a:noFill/>
        </a:ln>
        <a:effectLst/>
      </c:spPr>
      <c:txPr>
        <a:bodyPr rot="0" spcFirstLastPara="1" vertOverflow="ellipsis" vert="horz" wrap="square" anchor="ctr" anchorCtr="1"/>
        <a:lstStyle/>
        <a:p>
          <a:pPr>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dPt>
            <c:idx val="0"/>
            <c:bubble3D val="0"/>
            <c:spPr>
              <a:solidFill>
                <a:srgbClr val="FAC266"/>
              </a:solidFill>
              <a:ln w="19050">
                <a:solidFill>
                  <a:schemeClr val="lt1"/>
                </a:solidFill>
              </a:ln>
              <a:effectLst/>
            </c:spPr>
          </c:dPt>
          <c:dPt>
            <c:idx val="1"/>
            <c:bubble3D val="0"/>
            <c:spPr>
              <a:solidFill>
                <a:srgbClr val="FC9A66"/>
              </a:solidFill>
              <a:ln w="19050">
                <a:solidFill>
                  <a:schemeClr val="lt1"/>
                </a:solidFill>
              </a:ln>
              <a:effectLst/>
            </c:spPr>
          </c:dPt>
          <c:dPt>
            <c:idx val="2"/>
            <c:bubble3D val="0"/>
            <c:spPr>
              <a:solidFill>
                <a:srgbClr val="C9FC9C"/>
              </a:solidFill>
              <a:ln w="19050">
                <a:solidFill>
                  <a:schemeClr val="lt1"/>
                </a:solidFill>
              </a:ln>
              <a:effectLst/>
            </c:spPr>
          </c:dPt>
          <c:dLbls>
            <c:dLbl>
              <c:idx val="0"/>
              <c:layout/>
              <c:tx>
                <c:rich>
                  <a:bodyPr/>
                  <a:lstStyle/>
                  <a:p>
                    <a:fld id="{1C328450-018E-437B-A9CC-F05EBE3FCEC6}" type="VALUE">
                      <a:rPr lang="en-US" smtClean="0"/>
                      <a:pPr/>
                      <a:t>[VALEUR]</a:t>
                    </a:fld>
                    <a:endParaRPr lang="en-US" smtClean="0"/>
                  </a:p>
                  <a:p>
                    <a:r>
                      <a:rPr lang="en-US" smtClean="0"/>
                      <a:t>70.7%</a:t>
                    </a:r>
                  </a:p>
                </c:rich>
              </c:tx>
              <c:dLblPos val="ct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1"/>
              <c:layout/>
              <c:tx>
                <c:rich>
                  <a:bodyPr/>
                  <a:lstStyle/>
                  <a:p>
                    <a:fld id="{F01AA01E-2C4C-4805-8F7F-BB2820A1D951}" type="VALUE">
                      <a:rPr lang="en-US" smtClean="0"/>
                      <a:pPr/>
                      <a:t>[VALEUR]</a:t>
                    </a:fld>
                    <a:endParaRPr lang="en-US" smtClean="0"/>
                  </a:p>
                  <a:p>
                    <a:r>
                      <a:rPr lang="en-US" smtClean="0"/>
                      <a:t>6.6%</a:t>
                    </a:r>
                  </a:p>
                </c:rich>
              </c:tx>
              <c:dLblPos val="ct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dLbl>
              <c:idx val="2"/>
              <c:layout/>
              <c:tx>
                <c:rich>
                  <a:bodyPr/>
                  <a:lstStyle/>
                  <a:p>
                    <a:fld id="{1A238C9E-052E-4AF5-9119-A7A2F9E27C09}" type="VALUE">
                      <a:rPr lang="en-US" smtClean="0"/>
                      <a:pPr/>
                      <a:t>[VALEUR]</a:t>
                    </a:fld>
                    <a:endParaRPr lang="en-US" smtClean="0"/>
                  </a:p>
                  <a:p>
                    <a:r>
                      <a:rPr lang="en-US" smtClean="0"/>
                      <a:t>22.7%</a:t>
                    </a:r>
                  </a:p>
                </c:rich>
              </c:tx>
              <c:dLblPos val="ct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Q.12!$A$1:$A$3</c:f>
              <c:strCache>
                <c:ptCount val="3"/>
                <c:pt idx="0">
                  <c:v>Oui</c:v>
                </c:pt>
                <c:pt idx="1">
                  <c:v>Non</c:v>
                </c:pt>
                <c:pt idx="2">
                  <c:v>Pas d'avis</c:v>
                </c:pt>
              </c:strCache>
            </c:strRef>
          </c:cat>
          <c:val>
            <c:numRef>
              <c:f>Q.12!$B$1:$B$3</c:f>
              <c:numCache>
                <c:formatCode>General</c:formatCode>
                <c:ptCount val="3"/>
                <c:pt idx="0">
                  <c:v>53</c:v>
                </c:pt>
                <c:pt idx="1">
                  <c:v>5</c:v>
                </c:pt>
                <c:pt idx="2">
                  <c:v>17</c:v>
                </c:pt>
              </c:numCache>
            </c:numRef>
          </c:val>
        </c:ser>
        <c:dLbls>
          <c:dLblPos val="ctr"/>
          <c:showLegendKey val="0"/>
          <c:showVal val="1"/>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fr-CH" sz="2400" b="1" i="0" u="none" strike="noStrike" kern="1200" spc="0" normalizeH="0" baseline="0" dirty="0" smtClean="0">
                <a:solidFill>
                  <a:prstClr val="black">
                    <a:lumMod val="50000"/>
                    <a:lumOff val="50000"/>
                  </a:prstClr>
                </a:solidFill>
                <a:latin typeface="+mj-lt"/>
                <a:ea typeface="+mj-ea"/>
                <a:cs typeface="+mj-cs"/>
              </a:rPr>
              <a:t>Equilibre </a:t>
            </a:r>
            <a:r>
              <a:rPr lang="fr-CH" sz="2400" b="1" i="0" u="none" strike="noStrike" kern="1200" spc="0" normalizeH="0" baseline="0" dirty="0" smtClean="0">
                <a:solidFill>
                  <a:prstClr val="black">
                    <a:lumMod val="50000"/>
                    <a:lumOff val="50000"/>
                  </a:prstClr>
                </a:solidFill>
                <a:latin typeface="+mj-lt"/>
                <a:ea typeface="+mj-ea"/>
                <a:cs typeface="+mj-cs"/>
              </a:rPr>
              <a:t>global </a:t>
            </a:r>
            <a:r>
              <a:rPr lang="fr-CH" sz="2400" b="1" i="0" u="none" strike="noStrike" kern="1200" spc="0" normalizeH="0" baseline="0" dirty="0" smtClean="0">
                <a:solidFill>
                  <a:prstClr val="black">
                    <a:lumMod val="50000"/>
                    <a:lumOff val="50000"/>
                  </a:prstClr>
                </a:solidFill>
                <a:latin typeface="+mj-lt"/>
                <a:ea typeface="+mj-ea"/>
                <a:cs typeface="+mj-cs"/>
              </a:rPr>
              <a:t>entre apprentissage théoriques et pratiques en n et %</a:t>
            </a:r>
            <a:endParaRPr lang="fr-CH" sz="2400" b="1" i="0" u="none" strike="noStrike" kern="1200" spc="0" normalizeH="0" baseline="0" dirty="0">
              <a:solidFill>
                <a:prstClr val="black">
                  <a:lumMod val="50000"/>
                  <a:lumOff val="50000"/>
                </a:prstClr>
              </a:solidFill>
              <a:latin typeface="+mj-lt"/>
              <a:ea typeface="+mj-ea"/>
              <a:cs typeface="+mj-cs"/>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4">
                  <a:shade val="58000"/>
                </a:schemeClr>
              </a:solidFill>
              <a:ln w="19050">
                <a:solidFill>
                  <a:schemeClr val="lt1"/>
                </a:solidFill>
              </a:ln>
              <a:effectLst/>
            </c:spPr>
          </c:dPt>
          <c:dPt>
            <c:idx val="1"/>
            <c:bubble3D val="0"/>
            <c:spPr>
              <a:solidFill>
                <a:schemeClr val="accent4">
                  <a:shade val="86000"/>
                </a:schemeClr>
              </a:solidFill>
              <a:ln w="19050">
                <a:solidFill>
                  <a:schemeClr val="lt1"/>
                </a:solidFill>
              </a:ln>
              <a:effectLst/>
            </c:spPr>
          </c:dPt>
          <c:dPt>
            <c:idx val="2"/>
            <c:bubble3D val="0"/>
            <c:spPr>
              <a:solidFill>
                <a:schemeClr val="accent4">
                  <a:tint val="86000"/>
                </a:schemeClr>
              </a:solidFill>
              <a:ln w="19050">
                <a:solidFill>
                  <a:schemeClr val="lt1"/>
                </a:solidFill>
              </a:ln>
              <a:effectLst/>
            </c:spPr>
          </c:dPt>
          <c:dPt>
            <c:idx val="3"/>
            <c:bubble3D val="0"/>
            <c:spPr>
              <a:solidFill>
                <a:schemeClr val="accent6">
                  <a:lumMod val="40000"/>
                  <a:lumOff val="60000"/>
                </a:schemeClr>
              </a:solidFill>
              <a:ln w="19050">
                <a:solidFill>
                  <a:schemeClr val="lt1"/>
                </a:solidFill>
              </a:ln>
              <a:effectLst/>
            </c:spPr>
          </c:dPt>
          <c:cat>
            <c:strRef>
              <c:f>'Q.14 et Q.15'!$A$2:$A$5</c:f>
              <c:strCache>
                <c:ptCount val="4"/>
                <c:pt idx="0">
                  <c:v>L’équilibre convient pour une formation de ce type </c:v>
                </c:pt>
                <c:pt idx="1">
                  <c:v>Pas assez de théorie</c:v>
                </c:pt>
                <c:pt idx="2">
                  <c:v>Pas assez de pratique </c:v>
                </c:pt>
                <c:pt idx="3">
                  <c:v>Pas d’avis </c:v>
                </c:pt>
              </c:strCache>
            </c:strRef>
          </c:cat>
          <c:val>
            <c:numRef>
              <c:f>'Q.14 et Q.15'!$B$2:$B$5</c:f>
              <c:numCache>
                <c:formatCode>General</c:formatCode>
                <c:ptCount val="4"/>
                <c:pt idx="0">
                  <c:v>59</c:v>
                </c:pt>
                <c:pt idx="1">
                  <c:v>4</c:v>
                </c:pt>
                <c:pt idx="2">
                  <c:v>19</c:v>
                </c:pt>
                <c:pt idx="3">
                  <c:v>4</c:v>
                </c:pt>
              </c:numCache>
            </c:numRef>
          </c:val>
        </c:ser>
        <c:ser>
          <c:idx val="1"/>
          <c:order val="1"/>
          <c:dPt>
            <c:idx val="0"/>
            <c:bubble3D val="0"/>
            <c:spPr>
              <a:solidFill>
                <a:schemeClr val="accent4">
                  <a:shade val="58000"/>
                </a:schemeClr>
              </a:solidFill>
              <a:ln w="19050">
                <a:solidFill>
                  <a:schemeClr val="lt1"/>
                </a:solidFill>
              </a:ln>
              <a:effectLst/>
            </c:spPr>
          </c:dPt>
          <c:dPt>
            <c:idx val="1"/>
            <c:bubble3D val="0"/>
            <c:spPr>
              <a:solidFill>
                <a:schemeClr val="accent4">
                  <a:shade val="86000"/>
                </a:schemeClr>
              </a:solidFill>
              <a:ln w="19050">
                <a:solidFill>
                  <a:schemeClr val="lt1"/>
                </a:solidFill>
              </a:ln>
              <a:effectLst/>
            </c:spPr>
          </c:dPt>
          <c:dPt>
            <c:idx val="2"/>
            <c:bubble3D val="0"/>
            <c:spPr>
              <a:solidFill>
                <a:schemeClr val="accent4">
                  <a:tint val="86000"/>
                </a:schemeClr>
              </a:solidFill>
              <a:ln w="19050">
                <a:solidFill>
                  <a:schemeClr val="lt1"/>
                </a:solidFill>
              </a:ln>
              <a:effectLst/>
            </c:spPr>
          </c:dPt>
          <c:dPt>
            <c:idx val="3"/>
            <c:bubble3D val="0"/>
            <c:spPr>
              <a:solidFill>
                <a:schemeClr val="accent4">
                  <a:tint val="58000"/>
                </a:schemeClr>
              </a:solidFill>
              <a:ln w="19050">
                <a:solidFill>
                  <a:schemeClr val="lt1"/>
                </a:solidFill>
              </a:ln>
              <a:effectLst/>
            </c:spPr>
          </c:dPt>
          <c:cat>
            <c:strRef>
              <c:f>'Q.14 et Q.15'!$A$2:$A$5</c:f>
              <c:strCache>
                <c:ptCount val="4"/>
                <c:pt idx="0">
                  <c:v>L’équilibre convient pour une formation de ce type </c:v>
                </c:pt>
                <c:pt idx="1">
                  <c:v>Pas assez de théorie</c:v>
                </c:pt>
                <c:pt idx="2">
                  <c:v>Pas assez de pratique </c:v>
                </c:pt>
                <c:pt idx="3">
                  <c:v>Pas d’avis </c:v>
                </c:pt>
              </c:strCache>
            </c:strRef>
          </c:cat>
          <c:val>
            <c:numRef>
              <c:f>'Q.14 et Q.15'!$C$2:$C$5</c:f>
              <c:numCache>
                <c:formatCode>0.0%</c:formatCode>
                <c:ptCount val="4"/>
                <c:pt idx="0">
                  <c:v>0.68600000000000005</c:v>
                </c:pt>
                <c:pt idx="1">
                  <c:v>4.65E-2</c:v>
                </c:pt>
                <c:pt idx="2">
                  <c:v>0.22090000000000001</c:v>
                </c:pt>
                <c:pt idx="3">
                  <c:v>4.65E-2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r>
              <a:rPr lang="fr-CH" sz="2400" b="1" i="0" u="none" strike="noStrike" kern="1200" spc="0" normalizeH="0" baseline="0" dirty="0" smtClean="0">
                <a:solidFill>
                  <a:prstClr val="black">
                    <a:lumMod val="50000"/>
                    <a:lumOff val="50000"/>
                  </a:prstClr>
                </a:solidFill>
                <a:latin typeface="+mj-lt"/>
                <a:ea typeface="+mj-ea"/>
                <a:cs typeface="+mj-cs"/>
              </a:rPr>
              <a:t>Equilibre MA et PA en n et %</a:t>
            </a:r>
          </a:p>
        </c:rich>
      </c:tx>
      <c:layout/>
      <c:overlay val="0"/>
      <c:spPr>
        <a:noFill/>
        <a:ln>
          <a:noFill/>
        </a:ln>
        <a:effectLst/>
      </c:spPr>
      <c:txPr>
        <a:bodyPr rot="0" spcFirstLastPara="1" vertOverflow="ellipsis" vert="horz" wrap="square" anchor="ctr" anchorCtr="1"/>
        <a:lstStyle/>
        <a:p>
          <a:pPr algn="ctr" rtl="0">
            <a:defRPr lang="fr-CH" sz="2400" b="1" i="0" u="none" strike="noStrike" kern="1200" spc="0" normalizeH="0" baseline="0" dirty="0" smtClean="0">
              <a:solidFill>
                <a:prstClr val="black">
                  <a:lumMod val="50000"/>
                  <a:lumOff val="50000"/>
                </a:prstClr>
              </a:solidFill>
              <a:latin typeface="+mj-lt"/>
              <a:ea typeface="+mj-ea"/>
              <a:cs typeface="+mj-cs"/>
            </a:defRPr>
          </a:pPr>
          <a:endParaRPr lang="fr-FR"/>
        </a:p>
      </c:txPr>
    </c:title>
    <c:autoTitleDeleted val="0"/>
    <c:plotArea>
      <c:layout/>
      <c:pieChart>
        <c:varyColors val="1"/>
        <c:ser>
          <c:idx val="0"/>
          <c:order val="0"/>
          <c:explosion val="2"/>
          <c:dPt>
            <c:idx val="0"/>
            <c:bubble3D val="0"/>
            <c:explosion val="0"/>
            <c:spPr>
              <a:solidFill>
                <a:schemeClr val="accent4">
                  <a:shade val="58000"/>
                </a:schemeClr>
              </a:solidFill>
              <a:ln w="19050">
                <a:solidFill>
                  <a:schemeClr val="lt1"/>
                </a:solidFill>
              </a:ln>
              <a:effectLst/>
            </c:spPr>
          </c:dPt>
          <c:dPt>
            <c:idx val="1"/>
            <c:bubble3D val="0"/>
            <c:explosion val="0"/>
            <c:spPr>
              <a:solidFill>
                <a:schemeClr val="accent4">
                  <a:shade val="86000"/>
                </a:schemeClr>
              </a:solidFill>
              <a:ln w="19050">
                <a:solidFill>
                  <a:schemeClr val="lt1"/>
                </a:solidFill>
              </a:ln>
              <a:effectLst/>
            </c:spPr>
          </c:dPt>
          <c:dPt>
            <c:idx val="2"/>
            <c:bubble3D val="0"/>
            <c:explosion val="0"/>
            <c:spPr>
              <a:solidFill>
                <a:schemeClr val="accent4">
                  <a:tint val="86000"/>
                </a:schemeClr>
              </a:solidFill>
              <a:ln w="19050">
                <a:solidFill>
                  <a:schemeClr val="lt1"/>
                </a:solidFill>
              </a:ln>
              <a:effectLst/>
            </c:spPr>
          </c:dPt>
          <c:dPt>
            <c:idx val="3"/>
            <c:bubble3D val="0"/>
            <c:explosion val="0"/>
            <c:spPr>
              <a:solidFill>
                <a:schemeClr val="accent6">
                  <a:lumMod val="40000"/>
                  <a:lumOff val="60000"/>
                </a:schemeClr>
              </a:solidFill>
              <a:ln w="19050">
                <a:solidFill>
                  <a:schemeClr val="lt1"/>
                </a:solidFill>
              </a:ln>
              <a:effectLst/>
            </c:spPr>
          </c:dPt>
          <c:cat>
            <c:strRef>
              <c:f>'Q.14 et Q.15'!$A$2:$A$5</c:f>
              <c:strCache>
                <c:ptCount val="4"/>
                <c:pt idx="0">
                  <c:v>L’équilibre convient pour une formation de ce type </c:v>
                </c:pt>
                <c:pt idx="1">
                  <c:v>Pas assez de théorie</c:v>
                </c:pt>
                <c:pt idx="2">
                  <c:v>Pas assez de pratique </c:v>
                </c:pt>
                <c:pt idx="3">
                  <c:v>Pas d’avis </c:v>
                </c:pt>
              </c:strCache>
            </c:strRef>
          </c:cat>
          <c:val>
            <c:numRef>
              <c:f>'Q.14 et Q.15'!$D$2:$D$5</c:f>
              <c:numCache>
                <c:formatCode>General</c:formatCode>
                <c:ptCount val="4"/>
                <c:pt idx="0">
                  <c:v>58</c:v>
                </c:pt>
                <c:pt idx="1">
                  <c:v>3</c:v>
                </c:pt>
                <c:pt idx="2">
                  <c:v>8</c:v>
                </c:pt>
                <c:pt idx="3">
                  <c:v>17</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'Q.14 et Q.14 commentaires'!$H$1:$H$9</c:f>
              <c:strCache>
                <c:ptCount val="9"/>
                <c:pt idx="0">
                  <c:v>Pas assez de pratique</c:v>
                </c:pt>
                <c:pt idx="1">
                  <c:v>Equilibre bon</c:v>
                </c:pt>
                <c:pt idx="2">
                  <c:v>Cours ex cathedra inapropriés</c:v>
                </c:pt>
                <c:pt idx="3">
                  <c:v>Cours mal organisés</c:v>
                </c:pt>
                <c:pt idx="4">
                  <c:v>Examen d'entré souhaitable</c:v>
                </c:pt>
                <c:pt idx="5">
                  <c:v>Niveau bas</c:v>
                </c:pt>
                <c:pt idx="6">
                  <c:v>Stage professionnel souhaitable</c:v>
                </c:pt>
                <c:pt idx="7">
                  <c:v>Trop de différence entre les cours</c:v>
                </c:pt>
                <c:pt idx="8">
                  <c:v>Trop de gestion de projet</c:v>
                </c:pt>
              </c:strCache>
            </c:strRef>
          </c:cat>
          <c:val>
            <c:numRef>
              <c:f>'Q.14 et Q.14 commentaires'!$I$1:$I$9</c:f>
              <c:numCache>
                <c:formatCode>General</c:formatCode>
                <c:ptCount val="9"/>
                <c:pt idx="0">
                  <c:v>5</c:v>
                </c:pt>
                <c:pt idx="1">
                  <c:v>3</c:v>
                </c:pt>
                <c:pt idx="2">
                  <c:v>1</c:v>
                </c:pt>
                <c:pt idx="3">
                  <c:v>1</c:v>
                </c:pt>
                <c:pt idx="4">
                  <c:v>1</c:v>
                </c:pt>
                <c:pt idx="5">
                  <c:v>1</c:v>
                </c:pt>
                <c:pt idx="6">
                  <c:v>1</c:v>
                </c:pt>
                <c:pt idx="7">
                  <c:v>1</c:v>
                </c:pt>
                <c:pt idx="8">
                  <c:v>1</c:v>
                </c:pt>
              </c:numCache>
            </c:numRef>
          </c:val>
        </c:ser>
        <c:dLbls>
          <c:dLblPos val="outEnd"/>
          <c:showLegendKey val="0"/>
          <c:showVal val="1"/>
          <c:showCatName val="0"/>
          <c:showSerName val="0"/>
          <c:showPercent val="0"/>
          <c:showBubbleSize val="0"/>
        </c:dLbls>
        <c:gapWidth val="182"/>
        <c:axId val="66673960"/>
        <c:axId val="66674352"/>
      </c:barChart>
      <c:catAx>
        <c:axId val="66673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66674352"/>
        <c:crosses val="autoZero"/>
        <c:auto val="1"/>
        <c:lblAlgn val="ctr"/>
        <c:lblOffset val="100"/>
        <c:noMultiLvlLbl val="0"/>
      </c:catAx>
      <c:valAx>
        <c:axId val="66674352"/>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6673960"/>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18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4">
  <a:schemeClr val="accent4"/>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withinLinear" id="17">
  <a:schemeClr val="accent4"/>
</cs:colorStyle>
</file>

<file path=ppt/charts/colors14.xml><?xml version="1.0" encoding="utf-8"?>
<cs:colorStyle xmlns:cs="http://schemas.microsoft.com/office/drawing/2012/chartStyle" xmlns:a="http://schemas.openxmlformats.org/drawingml/2006/main" meth="withinLinear" id="17">
  <a:schemeClr val="accent4"/>
</cs:colorStyle>
</file>

<file path=ppt/charts/colors15.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7">
  <a:schemeClr val="accent4"/>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 id="17">
  <a:schemeClr val="accent4"/>
</cs:colorStyle>
</file>

<file path=ppt/charts/colors8.xml><?xml version="1.0" encoding="utf-8"?>
<cs:colorStyle xmlns:cs="http://schemas.microsoft.com/office/drawing/2012/chartStyle" xmlns:a="http://schemas.openxmlformats.org/drawingml/2006/main" meth="withinLinear" id="17">
  <a:schemeClr val="accent4"/>
</cs:colorStyle>
</file>

<file path=ppt/charts/colors9.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4" dt="2018-12-14T10:08:10.806" idx="5">
    <p:pos x="4968" y="349"/>
    <p:text>Etablir des catégories de fonctions. Hors compétence pour moi je ne connais pas suffisamment le domaine...</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18-12-14T16:07:08.867" idx="9">
    <p:pos x="10" y="10"/>
    <p:text>Question non valable dans la mesure où la condition était fausse!</p:text>
    <p:extLst>
      <p:ext uri="{C676402C-5697-4E1C-873F-D02D1690AC5C}">
        <p15:threadingInfo xmlns:p15="http://schemas.microsoft.com/office/powerpoint/2012/main" timeZoneBias="-60"/>
      </p:ext>
    </p:extLst>
  </p:cm>
</p:cmLst>
</file>

<file path=ppt/drawings/drawing1.xml><?xml version="1.0" encoding="utf-8"?>
<c:userShapes xmlns:c="http://schemas.openxmlformats.org/drawingml/2006/chart">
  <cdr:relSizeAnchor xmlns:cdr="http://schemas.openxmlformats.org/drawingml/2006/chartDrawing">
    <cdr:from>
      <cdr:x>0</cdr:x>
      <cdr:y>0.94212</cdr:y>
    </cdr:from>
    <cdr:to>
      <cdr:x>0.15805</cdr:x>
      <cdr:y>1</cdr:y>
    </cdr:to>
    <cdr:sp macro="" textlink="">
      <cdr:nvSpPr>
        <cdr:cNvPr id="2" name="ZoneTexte 5"/>
        <cdr:cNvSpPr txBox="1"/>
      </cdr:nvSpPr>
      <cdr:spPr>
        <a:xfrm xmlns:a="http://schemas.openxmlformats.org/drawingml/2006/main">
          <a:off x="-385993" y="6512658"/>
          <a:ext cx="1332227" cy="400110"/>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N=74</a:t>
          </a:r>
          <a:endParaRPr lang="en-US" sz="2000" dirty="0">
            <a:solidFill>
              <a:prstClr val="black">
                <a:lumMod val="65000"/>
                <a:lumOff val="35000"/>
              </a:prstClr>
            </a:solidFill>
          </a:endParaRPr>
        </a:p>
      </cdr:txBody>
    </cdr:sp>
  </cdr:relSizeAnchor>
  <cdr:relSizeAnchor xmlns:cdr="http://schemas.openxmlformats.org/drawingml/2006/chartDrawing">
    <cdr:from>
      <cdr:x>0.47036</cdr:x>
      <cdr:y>0.55208</cdr:y>
    </cdr:from>
    <cdr:to>
      <cdr:x>0.62841</cdr:x>
      <cdr:y>0.65449</cdr:y>
    </cdr:to>
    <cdr:sp macro="" textlink="">
      <cdr:nvSpPr>
        <cdr:cNvPr id="3" name="ZoneTexte 10"/>
        <cdr:cNvSpPr txBox="1"/>
      </cdr:nvSpPr>
      <cdr:spPr>
        <a:xfrm xmlns:a="http://schemas.openxmlformats.org/drawingml/2006/main">
          <a:off x="3964774" y="3816424"/>
          <a:ext cx="1332227"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42</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56.8%</a:t>
          </a:r>
          <a:endParaRPr lang="en-US" sz="2000" dirty="0">
            <a:solidFill>
              <a:schemeClr val="bg1"/>
            </a:solidFill>
          </a:endParaRPr>
        </a:p>
      </cdr:txBody>
    </cdr:sp>
  </cdr:relSizeAnchor>
  <cdr:relSizeAnchor xmlns:cdr="http://schemas.openxmlformats.org/drawingml/2006/chartDrawing">
    <cdr:from>
      <cdr:x>0.16282</cdr:x>
      <cdr:y>0.61458</cdr:y>
    </cdr:from>
    <cdr:to>
      <cdr:x>0.32087</cdr:x>
      <cdr:y>0.71699</cdr:y>
    </cdr:to>
    <cdr:sp macro="" textlink="">
      <cdr:nvSpPr>
        <cdr:cNvPr id="4" name="ZoneTexte 10"/>
        <cdr:cNvSpPr txBox="1"/>
      </cdr:nvSpPr>
      <cdr:spPr>
        <a:xfrm xmlns:a="http://schemas.openxmlformats.org/drawingml/2006/main">
          <a:off x="1372486" y="4248472"/>
          <a:ext cx="1332227"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17</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endParaRPr lang="en-US" sz="2000" dirty="0">
            <a:solidFill>
              <a:schemeClr val="bg1"/>
            </a:solidFill>
          </a:endParaRPr>
        </a:p>
      </cdr:txBody>
    </cdr:sp>
  </cdr:relSizeAnchor>
  <cdr:relSizeAnchor xmlns:cdr="http://schemas.openxmlformats.org/drawingml/2006/chartDrawing">
    <cdr:from>
      <cdr:x>0.21408</cdr:x>
      <cdr:y>0.36458</cdr:y>
    </cdr:from>
    <cdr:to>
      <cdr:x>0.37213</cdr:x>
      <cdr:y>0.46699</cdr:y>
    </cdr:to>
    <cdr:sp macro="" textlink="">
      <cdr:nvSpPr>
        <cdr:cNvPr id="5" name="ZoneTexte 10"/>
        <cdr:cNvSpPr txBox="1"/>
      </cdr:nvSpPr>
      <cdr:spPr>
        <a:xfrm xmlns:a="http://schemas.openxmlformats.org/drawingml/2006/main">
          <a:off x="1804534" y="2520280"/>
          <a:ext cx="1332227"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15</a:t>
          </a:r>
        </a:p>
        <a:p xmlns:a="http://schemas.openxmlformats.org/drawingml/2006/main">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20.2%</a:t>
          </a:r>
          <a:endParaRPr lang="en-US" sz="2000" dirty="0">
            <a:solidFill>
              <a:schemeClr val="bg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54A533F-B1A0-4345-93DE-951A4A54F7AD}"/>
              </a:ext>
            </a:extLst>
          </p:cNvPr>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a:p>
        </p:txBody>
      </p:sp>
      <p:sp>
        <p:nvSpPr>
          <p:cNvPr id="3" name="Date Placeholder 2">
            <a:extLst>
              <a:ext uri="{FF2B5EF4-FFF2-40B4-BE49-F238E27FC236}">
                <a16:creationId xmlns:a16="http://schemas.microsoft.com/office/drawing/2014/main" xmlns="" id="{35755E49-F351-4872-9B66-090C8C04D64D}"/>
              </a:ext>
            </a:extLst>
          </p:cNvPr>
          <p:cNvSpPr>
            <a:spLocks noGrp="1"/>
          </p:cNvSpPr>
          <p:nvPr>
            <p:ph type="dt" sz="quarter" idx="1"/>
          </p:nvPr>
        </p:nvSpPr>
        <p:spPr>
          <a:xfrm>
            <a:off x="9207500" y="0"/>
            <a:ext cx="7045325" cy="509588"/>
          </a:xfrm>
          <a:prstGeom prst="rect">
            <a:avLst/>
          </a:prstGeom>
        </p:spPr>
        <p:txBody>
          <a:bodyPr vert="horz" lIns="91440" tIns="45720" rIns="91440" bIns="45720" rtlCol="0"/>
          <a:lstStyle>
            <a:lvl1pPr algn="r">
              <a:defRPr sz="1200"/>
            </a:lvl1pPr>
          </a:lstStyle>
          <a:p>
            <a:fld id="{6036C885-AFA8-4E15-82A1-794911BA54C7}" type="datetimeFigureOut">
              <a:rPr lang="fr-CH" smtClean="0"/>
              <a:t>22.01.2019</a:t>
            </a:fld>
            <a:endParaRPr lang="fr-CH"/>
          </a:p>
        </p:txBody>
      </p:sp>
      <p:sp>
        <p:nvSpPr>
          <p:cNvPr id="4" name="Footer Placeholder 3">
            <a:extLst>
              <a:ext uri="{FF2B5EF4-FFF2-40B4-BE49-F238E27FC236}">
                <a16:creationId xmlns:a16="http://schemas.microsoft.com/office/drawing/2014/main" xmlns="" id="{FF84C9B8-4DF6-4305-8AC9-692EE49C9FC5}"/>
              </a:ext>
            </a:extLst>
          </p:cNvPr>
          <p:cNvSpPr>
            <a:spLocks noGrp="1"/>
          </p:cNvSpPr>
          <p:nvPr>
            <p:ph type="ftr" sz="quarter" idx="2"/>
          </p:nvPr>
        </p:nvSpPr>
        <p:spPr>
          <a:xfrm>
            <a:off x="0" y="9650413"/>
            <a:ext cx="7043738" cy="509587"/>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a:extLst>
              <a:ext uri="{FF2B5EF4-FFF2-40B4-BE49-F238E27FC236}">
                <a16:creationId xmlns:a16="http://schemas.microsoft.com/office/drawing/2014/main" xmlns="" id="{21E56BE3-D5D2-4C72-B65B-23E3AE6E04F5}"/>
              </a:ext>
            </a:extLst>
          </p:cNvPr>
          <p:cNvSpPr>
            <a:spLocks noGrp="1"/>
          </p:cNvSpPr>
          <p:nvPr>
            <p:ph type="sldNum" sz="quarter" idx="3"/>
          </p:nvPr>
        </p:nvSpPr>
        <p:spPr>
          <a:xfrm>
            <a:off x="9207500" y="9650413"/>
            <a:ext cx="7045325" cy="509587"/>
          </a:xfrm>
          <a:prstGeom prst="rect">
            <a:avLst/>
          </a:prstGeom>
        </p:spPr>
        <p:txBody>
          <a:bodyPr vert="horz" lIns="91440" tIns="45720" rIns="91440" bIns="45720" rtlCol="0" anchor="b"/>
          <a:lstStyle>
            <a:lvl1pPr algn="r">
              <a:defRPr sz="1200"/>
            </a:lvl1pPr>
          </a:lstStyle>
          <a:p>
            <a:fld id="{B20A0E7B-1363-41DC-9C2E-A1CABB89FF62}" type="slidenum">
              <a:rPr lang="fr-CH" smtClean="0"/>
              <a:t>‹N°›</a:t>
            </a:fld>
            <a:endParaRPr lang="fr-CH"/>
          </a:p>
        </p:txBody>
      </p:sp>
    </p:spTree>
    <p:extLst>
      <p:ext uri="{BB962C8B-B14F-4D97-AF65-F5344CB8AC3E}">
        <p14:creationId xmlns:p14="http://schemas.microsoft.com/office/powerpoint/2010/main" val="26708656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7043738" cy="5095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9207500" y="0"/>
            <a:ext cx="7045325" cy="509588"/>
          </a:xfrm>
          <a:prstGeom prst="rect">
            <a:avLst/>
          </a:prstGeom>
        </p:spPr>
        <p:txBody>
          <a:bodyPr vert="horz" lIns="91440" tIns="45720" rIns="91440" bIns="45720" rtlCol="0"/>
          <a:lstStyle>
            <a:lvl1pPr algn="r">
              <a:defRPr sz="1200"/>
            </a:lvl1pPr>
          </a:lstStyle>
          <a:p>
            <a:fld id="{62525FE5-4AC8-4FAB-998D-F73852EA5D75}" type="datetimeFigureOut">
              <a:rPr lang="fr-CH" smtClean="0"/>
              <a:t>22.01.2019</a:t>
            </a:fld>
            <a:endParaRPr lang="fr-CH" dirty="0"/>
          </a:p>
        </p:txBody>
      </p:sp>
      <p:sp>
        <p:nvSpPr>
          <p:cNvPr id="4" name="Espace réservé de l'image des diapositives 3"/>
          <p:cNvSpPr>
            <a:spLocks noGrp="1" noRot="1" noChangeAspect="1"/>
          </p:cNvSpPr>
          <p:nvPr>
            <p:ph type="sldImg" idx="2"/>
          </p:nvPr>
        </p:nvSpPr>
        <p:spPr>
          <a:xfrm>
            <a:off x="5080000" y="1270000"/>
            <a:ext cx="6096000" cy="3429000"/>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1625600" y="4889500"/>
            <a:ext cx="13004800" cy="40005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Tree>
    <p:extLst>
      <p:ext uri="{BB962C8B-B14F-4D97-AF65-F5344CB8AC3E}">
        <p14:creationId xmlns:p14="http://schemas.microsoft.com/office/powerpoint/2010/main" val="4412540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233267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Question à choix multiples</a:t>
            </a:r>
            <a:r>
              <a:rPr lang="fr-CH" sz="1200" kern="1200" baseline="0" dirty="0" smtClean="0">
                <a:solidFill>
                  <a:schemeClr val="tx1"/>
                </a:solidFill>
                <a:effectLst/>
                <a:latin typeface="+mn-lt"/>
                <a:ea typeface="+mn-ea"/>
                <a:cs typeface="+mn-cs"/>
              </a:rPr>
              <a:t> </a:t>
            </a:r>
            <a:r>
              <a:rPr lang="fr-CH" sz="1200" kern="1200" dirty="0" smtClean="0">
                <a:solidFill>
                  <a:schemeClr val="tx1"/>
                </a:solidFill>
                <a:effectLst/>
                <a:latin typeface="+mn-lt"/>
                <a:ea typeface="+mn-ea"/>
                <a:cs typeface="+mn-cs"/>
              </a:rPr>
              <a:t>= N=110</a:t>
            </a:r>
          </a:p>
          <a:p>
            <a:r>
              <a:rPr lang="fr-CH" dirty="0" smtClean="0"/>
              <a:t>Question conditionnée à la Q4.</a:t>
            </a:r>
            <a:r>
              <a:rPr lang="fr-CH" baseline="0" dirty="0" smtClean="0"/>
              <a:t> inégale à c) donc qui n’est pas de TE</a:t>
            </a:r>
          </a:p>
          <a:p>
            <a:r>
              <a:rPr lang="fr-CH" baseline="0" dirty="0" smtClean="0"/>
              <a:t> et à Q.8 inégale à c) donc qui occupe une activité en lien avec l’option… </a:t>
            </a:r>
          </a:p>
          <a:p>
            <a:r>
              <a:rPr lang="fr-CH" baseline="0" dirty="0" smtClean="0"/>
              <a:t>N=74</a:t>
            </a:r>
            <a:endParaRPr lang="fr-CH" dirty="0" smtClean="0"/>
          </a:p>
          <a:p>
            <a:endParaRPr lang="fr-CH" dirty="0"/>
          </a:p>
        </p:txBody>
      </p:sp>
    </p:spTree>
    <p:extLst>
      <p:ext uri="{BB962C8B-B14F-4D97-AF65-F5344CB8AC3E}">
        <p14:creationId xmlns:p14="http://schemas.microsoft.com/office/powerpoint/2010/main" val="2966063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sz="1200" kern="1200" dirty="0" smtClean="0">
                <a:solidFill>
                  <a:schemeClr val="tx1"/>
                </a:solidFill>
                <a:effectLst/>
                <a:latin typeface="+mn-lt"/>
                <a:ea typeface="+mn-ea"/>
                <a:cs typeface="+mn-cs"/>
              </a:rPr>
              <a:t>Question</a:t>
            </a:r>
            <a:r>
              <a:rPr lang="fr-CH" sz="1200" kern="1200" baseline="0" dirty="0" smtClean="0">
                <a:solidFill>
                  <a:schemeClr val="tx1"/>
                </a:solidFill>
                <a:effectLst/>
                <a:latin typeface="+mn-lt"/>
                <a:ea typeface="+mn-ea"/>
                <a:cs typeface="+mn-cs"/>
              </a:rPr>
              <a:t> conditionnée à Q5.</a:t>
            </a:r>
            <a:r>
              <a:rPr lang="fr-CH" sz="1200" kern="1200" dirty="0" smtClean="0">
                <a:solidFill>
                  <a:schemeClr val="tx1"/>
                </a:solidFill>
                <a:effectLst/>
                <a:latin typeface="+mn-lt"/>
                <a:ea typeface="+mn-ea"/>
                <a:cs typeface="+mn-cs"/>
              </a:rPr>
              <a:t> égale à c) donc</a:t>
            </a:r>
            <a:r>
              <a:rPr lang="fr-CH" sz="1200" kern="1200" baseline="0" dirty="0" smtClean="0">
                <a:solidFill>
                  <a:schemeClr val="tx1"/>
                </a:solidFill>
                <a:effectLst/>
                <a:latin typeface="+mn-lt"/>
                <a:ea typeface="+mn-ea"/>
                <a:cs typeface="+mn-cs"/>
              </a:rPr>
              <a:t> qui est de </a:t>
            </a:r>
            <a:r>
              <a:rPr lang="fr-CH" sz="1200" kern="1200" dirty="0" smtClean="0">
                <a:solidFill>
                  <a:schemeClr val="tx1"/>
                </a:solidFill>
                <a:effectLst/>
                <a:latin typeface="+mn-lt"/>
                <a:ea typeface="+mn-ea"/>
                <a:cs typeface="+mn-cs"/>
              </a:rPr>
              <a:t>TIN</a:t>
            </a:r>
            <a:r>
              <a:rPr lang="fr-CH" sz="1200" kern="1200" baseline="0" dirty="0" smtClean="0">
                <a:solidFill>
                  <a:schemeClr val="tx1"/>
                </a:solidFill>
                <a:effectLst/>
                <a:latin typeface="+mn-lt"/>
                <a:ea typeface="+mn-ea"/>
                <a:cs typeface="+mn-cs"/>
              </a:rPr>
              <a:t> système embarqué = 12</a:t>
            </a:r>
            <a:endParaRPr lang="fr-CH" sz="1200" kern="1200" dirty="0" smtClean="0">
              <a:solidFill>
                <a:schemeClr val="tx1"/>
              </a:solidFill>
              <a:effectLst/>
              <a:latin typeface="+mn-lt"/>
              <a:ea typeface="+mn-ea"/>
              <a:cs typeface="+mn-cs"/>
            </a:endParaRPr>
          </a:p>
          <a:p>
            <a:r>
              <a:rPr lang="fr-CH" sz="1200" kern="1200" dirty="0" smtClean="0">
                <a:solidFill>
                  <a:schemeClr val="tx1"/>
                </a:solidFill>
                <a:effectLst/>
                <a:latin typeface="+mn-lt"/>
                <a:ea typeface="+mn-ea"/>
                <a:cs typeface="+mn-cs"/>
              </a:rPr>
              <a:t>Q.6 inégale à b) donc qui n’est pas TIC</a:t>
            </a:r>
            <a:r>
              <a:rPr lang="fr-CH" sz="1200" kern="1200" baseline="0" dirty="0" smtClean="0">
                <a:solidFill>
                  <a:schemeClr val="tx1"/>
                </a:solidFill>
                <a:effectLst/>
                <a:latin typeface="+mn-lt"/>
                <a:ea typeface="+mn-ea"/>
                <a:cs typeface="+mn-cs"/>
              </a:rPr>
              <a:t> Système embarqué et mobile </a:t>
            </a:r>
          </a:p>
          <a:p>
            <a:r>
              <a:rPr lang="fr-CH" sz="1200" kern="1200" dirty="0" smtClean="0">
                <a:solidFill>
                  <a:schemeClr val="tx1"/>
                </a:solidFill>
                <a:effectLst/>
                <a:latin typeface="+mn-lt"/>
                <a:ea typeface="+mn-ea"/>
                <a:cs typeface="+mn-cs"/>
              </a:rPr>
              <a:t>Q.8 était inégale à c) donc qui a une activité</a:t>
            </a:r>
            <a:r>
              <a:rPr lang="fr-CH" sz="1200" kern="1200" baseline="0" dirty="0" smtClean="0">
                <a:solidFill>
                  <a:schemeClr val="tx1"/>
                </a:solidFill>
                <a:effectLst/>
                <a:latin typeface="+mn-lt"/>
                <a:ea typeface="+mn-ea"/>
                <a:cs typeface="+mn-cs"/>
              </a:rPr>
              <a:t> en lien avec l’option </a:t>
            </a:r>
            <a:endParaRPr lang="fr-CH" sz="1200" kern="1200" dirty="0" smtClean="0">
              <a:solidFill>
                <a:schemeClr val="tx1"/>
              </a:solidFill>
              <a:effectLst/>
              <a:latin typeface="+mn-lt"/>
              <a:ea typeface="+mn-ea"/>
              <a:cs typeface="+mn-cs"/>
            </a:endParaRPr>
          </a:p>
          <a:p>
            <a:r>
              <a:rPr lang="fr-CH" sz="1200" kern="1200" dirty="0" smtClean="0">
                <a:solidFill>
                  <a:schemeClr val="tx1"/>
                </a:solidFill>
                <a:effectLst/>
                <a:latin typeface="+mn-lt"/>
                <a:ea typeface="+mn-ea"/>
                <a:cs typeface="+mn-cs"/>
              </a:rPr>
              <a:t>= N=12</a:t>
            </a:r>
          </a:p>
          <a:p>
            <a:endParaRPr lang="fr-CH" dirty="0"/>
          </a:p>
        </p:txBody>
      </p:sp>
    </p:spTree>
    <p:extLst>
      <p:ext uri="{BB962C8B-B14F-4D97-AF65-F5344CB8AC3E}">
        <p14:creationId xmlns:p14="http://schemas.microsoft.com/office/powerpoint/2010/main" val="2230013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Question conditionnée à la Q4.</a:t>
            </a:r>
            <a:r>
              <a:rPr lang="fr-CH" baseline="0" dirty="0" smtClean="0"/>
              <a:t> égale b) et </a:t>
            </a:r>
            <a:r>
              <a:rPr lang="fr-CH" baseline="0" dirty="0" smtClean="0">
                <a:solidFill>
                  <a:srgbClr val="FF0000"/>
                </a:solidFill>
              </a:rPr>
              <a:t>Q.8 égale à c) </a:t>
            </a:r>
            <a:r>
              <a:rPr lang="fr-CH" baseline="0" dirty="0" smtClean="0"/>
              <a:t>= N=4 uniquement TIC dont l’activité n’est pas en lien avec l’option!!! </a:t>
            </a:r>
            <a:endParaRPr lang="fr-CH" dirty="0" smtClean="0"/>
          </a:p>
          <a:p>
            <a:endParaRPr lang="fr-CH" dirty="0"/>
          </a:p>
        </p:txBody>
      </p:sp>
    </p:spTree>
    <p:extLst>
      <p:ext uri="{BB962C8B-B14F-4D97-AF65-F5344CB8AC3E}">
        <p14:creationId xmlns:p14="http://schemas.microsoft.com/office/powerpoint/2010/main" val="3284081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Les</a:t>
            </a:r>
            <a:r>
              <a:rPr lang="fr-CH" baseline="0" dirty="0" smtClean="0"/>
              <a:t> catégories des commentaires ne sont pas en lien avec la question fermée précédente… </a:t>
            </a:r>
            <a:endParaRPr lang="fr-CH" dirty="0"/>
          </a:p>
        </p:txBody>
      </p:sp>
    </p:spTree>
    <p:extLst>
      <p:ext uri="{BB962C8B-B14F-4D97-AF65-F5344CB8AC3E}">
        <p14:creationId xmlns:p14="http://schemas.microsoft.com/office/powerpoint/2010/main" val="1532237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3540063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conditionnée</a:t>
            </a:r>
            <a:r>
              <a:rPr lang="fr-CH" baseline="0" dirty="0" smtClean="0"/>
              <a:t> à Q.8a) et b) = n=75 car professionnels sans lien exclus</a:t>
            </a:r>
            <a:endParaRPr lang="fr-CH" dirty="0"/>
          </a:p>
        </p:txBody>
      </p:sp>
    </p:spTree>
    <p:extLst>
      <p:ext uri="{BB962C8B-B14F-4D97-AF65-F5344CB8AC3E}">
        <p14:creationId xmlns:p14="http://schemas.microsoft.com/office/powerpoint/2010/main" val="2210428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conditionnée à Q9)</a:t>
            </a:r>
            <a:r>
              <a:rPr lang="fr-CH" baseline="0" dirty="0" smtClean="0"/>
              <a:t> g)exclu = n= 71</a:t>
            </a:r>
            <a:r>
              <a:rPr lang="fr-CH" baseline="0" dirty="0"/>
              <a:t> </a:t>
            </a:r>
            <a:r>
              <a:rPr lang="fr-CH" baseline="0" dirty="0" smtClean="0"/>
              <a:t>car sans emploi/étudiant exclus</a:t>
            </a:r>
            <a:endParaRPr lang="fr-CH" dirty="0"/>
          </a:p>
        </p:txBody>
      </p:sp>
    </p:spTree>
    <p:extLst>
      <p:ext uri="{BB962C8B-B14F-4D97-AF65-F5344CB8AC3E}">
        <p14:creationId xmlns:p14="http://schemas.microsoft.com/office/powerpoint/2010/main" val="908269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conditionnée</a:t>
            </a:r>
            <a:r>
              <a:rPr lang="fr-CH" baseline="0" dirty="0" smtClean="0"/>
              <a:t> à Q.8a) et b) = n=75 car professionnels sans lien exclus</a:t>
            </a:r>
            <a:endParaRPr lang="fr-CH" dirty="0"/>
          </a:p>
        </p:txBody>
      </p:sp>
    </p:spTree>
    <p:extLst>
      <p:ext uri="{BB962C8B-B14F-4D97-AF65-F5344CB8AC3E}">
        <p14:creationId xmlns:p14="http://schemas.microsoft.com/office/powerpoint/2010/main" val="2413780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Question conditionnée</a:t>
            </a:r>
            <a:r>
              <a:rPr lang="fr-CH" baseline="0" dirty="0" smtClean="0"/>
              <a:t> à Q.8a) et b) = n=75 car professionnels sans lien exclus</a:t>
            </a:r>
            <a:endParaRPr lang="fr-CH" dirty="0" smtClean="0"/>
          </a:p>
        </p:txBody>
      </p:sp>
    </p:spTree>
    <p:extLst>
      <p:ext uri="{BB962C8B-B14F-4D97-AF65-F5344CB8AC3E}">
        <p14:creationId xmlns:p14="http://schemas.microsoft.com/office/powerpoint/2010/main" val="3168842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Question conditionnée</a:t>
            </a:r>
            <a:r>
              <a:rPr lang="fr-CH" baseline="0" dirty="0" smtClean="0"/>
              <a:t> à Q.8a) et b) = n=75 car professionnels sans lien exclus</a:t>
            </a:r>
            <a:endParaRPr lang="fr-CH" dirty="0" smtClean="0"/>
          </a:p>
          <a:p>
            <a:endParaRPr lang="fr-CH" dirty="0"/>
          </a:p>
        </p:txBody>
      </p:sp>
    </p:spTree>
    <p:extLst>
      <p:ext uri="{BB962C8B-B14F-4D97-AF65-F5344CB8AC3E}">
        <p14:creationId xmlns:p14="http://schemas.microsoft.com/office/powerpoint/2010/main" val="3339882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smtClean="0"/>
              <a:t>Question conditionnée à la Q4.</a:t>
            </a:r>
            <a:r>
              <a:rPr lang="fr-CH" baseline="0" dirty="0" smtClean="0"/>
              <a:t> inégale à c) donc qui n’est pas de TE</a:t>
            </a:r>
          </a:p>
          <a:p>
            <a:r>
              <a:rPr lang="fr-CH" baseline="0" dirty="0" smtClean="0"/>
              <a:t> et à Q.8 inégale à c) donc qui occupe une activité en lien avec l’option… </a:t>
            </a:r>
          </a:p>
          <a:p>
            <a:r>
              <a:rPr lang="fr-CH" baseline="0" dirty="0" smtClean="0"/>
              <a:t>N=74</a:t>
            </a:r>
            <a:endParaRPr lang="fr-CH" dirty="0"/>
          </a:p>
        </p:txBody>
      </p:sp>
    </p:spTree>
    <p:extLst>
      <p:ext uri="{BB962C8B-B14F-4D97-AF65-F5344CB8AC3E}">
        <p14:creationId xmlns:p14="http://schemas.microsoft.com/office/powerpoint/2010/main" val="1284057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Question conditionnée à la Q4.</a:t>
            </a:r>
            <a:r>
              <a:rPr lang="fr-CH" baseline="0" dirty="0" smtClean="0"/>
              <a:t> inégale à c) et Q.8 inégale à c) = N=74 soit pas de TE et qui occupe une activité en lien avec l’option… </a:t>
            </a:r>
            <a:endParaRPr lang="fr-CH" dirty="0" smtClean="0"/>
          </a:p>
          <a:p>
            <a:endParaRPr lang="fr-CH" dirty="0"/>
          </a:p>
        </p:txBody>
      </p:sp>
    </p:spTree>
    <p:extLst>
      <p:ext uri="{BB962C8B-B14F-4D97-AF65-F5344CB8AC3E}">
        <p14:creationId xmlns:p14="http://schemas.microsoft.com/office/powerpoint/2010/main" val="3503528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6.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presentation-servic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159" y="703859"/>
            <a:ext cx="14833816"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présentation</a:t>
            </a:r>
            <a:endParaRPr lang="fr-CH" dirty="0"/>
          </a:p>
        </p:txBody>
      </p:sp>
      <p:sp>
        <p:nvSpPr>
          <p:cNvPr id="12" name="Espace réservé du texte 14"/>
          <p:cNvSpPr>
            <a:spLocks noGrp="1"/>
          </p:cNvSpPr>
          <p:nvPr>
            <p:ph type="body" sz="quarter" idx="22" hasCustomPrompt="1"/>
          </p:nvPr>
        </p:nvSpPr>
        <p:spPr>
          <a:xfrm>
            <a:off x="378886" y="2894747"/>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Séance / Manifestation</a:t>
            </a:r>
          </a:p>
        </p:txBody>
      </p:sp>
      <p:sp>
        <p:nvSpPr>
          <p:cNvPr id="17" name="Espace réservé du texte 14"/>
          <p:cNvSpPr>
            <a:spLocks noGrp="1"/>
          </p:cNvSpPr>
          <p:nvPr>
            <p:ph type="body" sz="quarter" idx="23" hasCustomPrompt="1"/>
          </p:nvPr>
        </p:nvSpPr>
        <p:spPr>
          <a:xfrm>
            <a:off x="378886" y="3550295"/>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
        <p:nvSpPr>
          <p:cNvPr id="18" name="Espace réservé du texte 14">
            <a:extLst>
              <a:ext uri="{FF2B5EF4-FFF2-40B4-BE49-F238E27FC236}">
                <a16:creationId xmlns:a16="http://schemas.microsoft.com/office/drawing/2014/main" xmlns="" id="{052A381B-F7A1-4102-8A62-753D0D797069}"/>
              </a:ext>
            </a:extLst>
          </p:cNvPr>
          <p:cNvSpPr>
            <a:spLocks noGrp="1"/>
          </p:cNvSpPr>
          <p:nvPr>
            <p:ph type="body" sz="quarter" idx="24" hasCustomPrompt="1"/>
          </p:nvPr>
        </p:nvSpPr>
        <p:spPr>
          <a:xfrm>
            <a:off x="390159" y="223919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4" name="Espace réservé du texte 21">
            <a:extLst>
              <a:ext uri="{FF2B5EF4-FFF2-40B4-BE49-F238E27FC236}">
                <a16:creationId xmlns:a16="http://schemas.microsoft.com/office/drawing/2014/main" xmlns="" id="{9C240A57-48E6-4664-B25F-AD77AD9F7FEC}"/>
              </a:ext>
            </a:extLst>
          </p:cNvPr>
          <p:cNvSpPr>
            <a:spLocks noGrp="1"/>
          </p:cNvSpPr>
          <p:nvPr>
            <p:ph type="body" sz="quarter" idx="10"/>
          </p:nvPr>
        </p:nvSpPr>
        <p:spPr>
          <a:xfrm>
            <a:off x="395621" y="4431928"/>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a16="http://schemas.microsoft.com/office/drawing/2014/main" xmlns="" id="{1F0BFAB7-E29F-4C22-8C82-900B0055D468}"/>
              </a:ext>
            </a:extLst>
          </p:cNvPr>
          <p:cNvSpPr>
            <a:spLocks noGrp="1"/>
          </p:cNvSpPr>
          <p:nvPr>
            <p:ph type="body" sz="quarter" idx="18"/>
          </p:nvPr>
        </p:nvSpPr>
        <p:spPr>
          <a:xfrm>
            <a:off x="6174511" y="6960592"/>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a16="http://schemas.microsoft.com/office/drawing/2014/main" xmlns="" id="{79EFED89-5A3B-4226-B43A-DF9F6C5288B9}"/>
              </a:ext>
            </a:extLst>
          </p:cNvPr>
          <p:cNvSpPr>
            <a:spLocks noGrp="1"/>
          </p:cNvSpPr>
          <p:nvPr>
            <p:ph type="body" sz="quarter" idx="20"/>
          </p:nvPr>
        </p:nvSpPr>
        <p:spPr>
          <a:xfrm>
            <a:off x="395621" y="6953664"/>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a16="http://schemas.microsoft.com/office/drawing/2014/main" xmlns="" id="{F15F0EBE-4089-4590-82A3-C4E7F16CE06B}"/>
              </a:ext>
            </a:extLst>
          </p:cNvPr>
          <p:cNvSpPr>
            <a:spLocks noGrp="1"/>
          </p:cNvSpPr>
          <p:nvPr>
            <p:ph type="body" sz="quarter" idx="19"/>
          </p:nvPr>
        </p:nvSpPr>
        <p:spPr>
          <a:xfrm>
            <a:off x="12007564" y="6960592"/>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a16="http://schemas.microsoft.com/office/drawing/2014/main" xmlns="" id="{DC47D7B6-591D-4557-AF31-76585FEFC0C8}"/>
              </a:ext>
            </a:extLst>
          </p:cNvPr>
          <p:cNvSpPr>
            <a:spLocks noGrp="1"/>
          </p:cNvSpPr>
          <p:nvPr>
            <p:ph type="body" sz="quarter" idx="16"/>
          </p:nvPr>
        </p:nvSpPr>
        <p:spPr>
          <a:xfrm>
            <a:off x="11975269" y="4431928"/>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1" name="Espace réservé du texte 21">
            <a:extLst>
              <a:ext uri="{FF2B5EF4-FFF2-40B4-BE49-F238E27FC236}">
                <a16:creationId xmlns:a16="http://schemas.microsoft.com/office/drawing/2014/main" xmlns="" id="{C22581AB-506F-4563-A645-1D23D8B6A25D}"/>
              </a:ext>
            </a:extLst>
          </p:cNvPr>
          <p:cNvSpPr>
            <a:spLocks noGrp="1"/>
          </p:cNvSpPr>
          <p:nvPr>
            <p:ph type="body" sz="quarter" idx="15"/>
          </p:nvPr>
        </p:nvSpPr>
        <p:spPr>
          <a:xfrm>
            <a:off x="6185445" y="4431928"/>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Tree>
    <p:extLst>
      <p:ext uri="{BB962C8B-B14F-4D97-AF65-F5344CB8AC3E}">
        <p14:creationId xmlns:p14="http://schemas.microsoft.com/office/powerpoint/2010/main" val="1097634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xmlns=""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xmlns="" id="{E0AB65CB-8783-4645-AB33-0E0CB9A53DDD}"/>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15004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xmlns=""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7" name="Slide Number Placeholder 5">
            <a:extLst>
              <a:ext uri="{FF2B5EF4-FFF2-40B4-BE49-F238E27FC236}">
                <a16:creationId xmlns:a16="http://schemas.microsoft.com/office/drawing/2014/main" xmlns="" id="{4511D74E-CBBD-4A2E-A6A8-A0969D13E1A4}"/>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342318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xmlns=""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xmlns=""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
        <p:nvSpPr>
          <p:cNvPr id="9" name="Slide Number Placeholder 5">
            <a:extLst>
              <a:ext uri="{FF2B5EF4-FFF2-40B4-BE49-F238E27FC236}">
                <a16:creationId xmlns:a16="http://schemas.microsoft.com/office/drawing/2014/main" xmlns="" id="{DB868A20-35C3-4C5C-BA43-FE87BA12E325}"/>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632780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xmlns=""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xmlns=""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10" name="Slide Number Placeholder 5">
            <a:extLst>
              <a:ext uri="{FF2B5EF4-FFF2-40B4-BE49-F238E27FC236}">
                <a16:creationId xmlns:a16="http://schemas.microsoft.com/office/drawing/2014/main" xmlns="" id="{102C2B15-ACFE-41E2-90A5-012DFE93F82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1049774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698302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ercalaire_orang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9479"/>
            <a:ext cx="17319368" cy="9348519"/>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3" name="Picture 2">
            <a:extLst>
              <a:ext uri="{FF2B5EF4-FFF2-40B4-BE49-F238E27FC236}">
                <a16:creationId xmlns:a16="http://schemas.microsoft.com/office/drawing/2014/main" xmlns="" id="{BECA28D9-893B-4954-BC8D-C5DFD863BD3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3859880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ntercalaire_bleu">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398098"/>
            <a:ext cx="17310658" cy="9349900"/>
          </a:xfrm>
          <a:prstGeom prst="rect">
            <a:avLst/>
          </a:prstGeom>
        </p:spPr>
      </p:pic>
      <p:sp>
        <p:nvSpPr>
          <p:cNvPr id="9"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38901806-06A2-4853-BE8F-472E2F490DE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0149461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ntercalaire_rose">
    <p:bg>
      <p:bgPr>
        <a:solidFill>
          <a:schemeClr val="bg1">
            <a:alpha val="84000"/>
          </a:schemeClr>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2879" y="391769"/>
            <a:ext cx="17319368" cy="9356230"/>
          </a:xfrm>
          <a:prstGeom prst="rect">
            <a:avLst/>
          </a:prstGeom>
        </p:spPr>
      </p:pic>
      <p:sp>
        <p:nvSpPr>
          <p:cNvPr id="11"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6" name="Picture 5">
            <a:extLst>
              <a:ext uri="{FF2B5EF4-FFF2-40B4-BE49-F238E27FC236}">
                <a16:creationId xmlns:a16="http://schemas.microsoft.com/office/drawing/2014/main" xmlns="" id="{00BABD71-B344-477A-9CC8-A4FF16BEF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97369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tercalaire_purpl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879" y="428380"/>
            <a:ext cx="17319368" cy="931961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DD2868C4-6073-4C3C-9F09-C957E8D9770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31834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ercalaire_jaun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8" y="408138"/>
            <a:ext cx="17314209" cy="9339860"/>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8A5C7216-74FA-46D9-A349-9960F87D2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21889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Presentation-Chercheur">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68292" y="2301862"/>
            <a:ext cx="17202247" cy="1313873"/>
          </a:xfrm>
          <a:prstGeom prst="rect">
            <a:avLst/>
          </a:prstGeom>
        </p:spPr>
        <p:txBody>
          <a:bodyPr anchor="ctr"/>
          <a:lstStyle>
            <a:lvl1pPr algn="l" defTabSz="914400" rtl="0" eaLnBrk="1" latinLnBrk="0" hangingPunct="1">
              <a:lnSpc>
                <a:spcPct val="90000"/>
              </a:lnSpc>
              <a:spcBef>
                <a:spcPct val="0"/>
              </a:spcBef>
              <a:buNone/>
              <a:defRPr lang="fr-CH" sz="4000" b="1" kern="1200" cap="none" baseline="0" dirty="0">
                <a:solidFill>
                  <a:srgbClr val="00609C"/>
                </a:solidFill>
                <a:latin typeface="Arial" panose="020B0604020202020204" pitchFamily="34" charset="0"/>
                <a:ea typeface="+mj-ea"/>
                <a:cs typeface="Arial" panose="020B0604020202020204" pitchFamily="34" charset="0"/>
              </a:defRPr>
            </a:lvl1pPr>
          </a:lstStyle>
          <a:p>
            <a:r>
              <a:rPr lang="fr-CH" noProof="0" dirty="0"/>
              <a:t>Titre</a:t>
            </a:r>
            <a:r>
              <a:rPr lang="en-US" dirty="0"/>
              <a:t> de la </a:t>
            </a:r>
            <a:r>
              <a:rPr lang="fr-CH" noProof="0" dirty="0"/>
              <a:t>présentation</a:t>
            </a:r>
          </a:p>
        </p:txBody>
      </p:sp>
      <p:sp>
        <p:nvSpPr>
          <p:cNvPr id="11" name="Espace réservé du texte 14"/>
          <p:cNvSpPr>
            <a:spLocks noGrp="1"/>
          </p:cNvSpPr>
          <p:nvPr>
            <p:ph type="body" sz="quarter" idx="21" hasCustomPrompt="1"/>
          </p:nvPr>
        </p:nvSpPr>
        <p:spPr>
          <a:xfrm>
            <a:off x="368292" y="506963"/>
            <a:ext cx="15180324" cy="533400"/>
          </a:xfrm>
          <a:prstGeom prst="rect">
            <a:avLst/>
          </a:prstGeom>
        </p:spPr>
        <p:txBody>
          <a:bodyPr/>
          <a:lstStyle>
            <a:lvl1pPr marL="0" indent="0">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Prénom Nom</a:t>
            </a:r>
          </a:p>
        </p:txBody>
      </p:sp>
      <p:sp>
        <p:nvSpPr>
          <p:cNvPr id="12" name="Espace réservé du texte 14"/>
          <p:cNvSpPr>
            <a:spLocks noGrp="1"/>
          </p:cNvSpPr>
          <p:nvPr>
            <p:ph type="body" sz="quarter" idx="13" hasCustomPrompt="1"/>
          </p:nvPr>
        </p:nvSpPr>
        <p:spPr>
          <a:xfrm>
            <a:off x="368292" y="1304829"/>
            <a:ext cx="15180324" cy="533400"/>
          </a:xfrm>
          <a:prstGeom prst="rect">
            <a:avLst/>
          </a:prstGeom>
        </p:spPr>
        <p:txBody>
          <a:bodyPr/>
          <a:lstStyle>
            <a:lvl1pPr marL="0" indent="0">
              <a:buFontTx/>
              <a:buNone/>
              <a:tabLst>
                <a:tab pos="355600" algn="l"/>
              </a:tabLst>
              <a:defRPr lang="fr-FR" sz="3200" b="1" baseline="0"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Fonction, Haute école</a:t>
            </a:r>
          </a:p>
        </p:txBody>
      </p:sp>
      <p:sp>
        <p:nvSpPr>
          <p:cNvPr id="14" name="Espace réservé du texte 21">
            <a:extLst>
              <a:ext uri="{FF2B5EF4-FFF2-40B4-BE49-F238E27FC236}">
                <a16:creationId xmlns:a16="http://schemas.microsoft.com/office/drawing/2014/main" xmlns="" id="{3EAC4C20-D7B2-4310-97DD-6E4CBFC276AD}"/>
              </a:ext>
            </a:extLst>
          </p:cNvPr>
          <p:cNvSpPr>
            <a:spLocks noGrp="1"/>
          </p:cNvSpPr>
          <p:nvPr>
            <p:ph type="body" sz="quarter" idx="10"/>
          </p:nvPr>
        </p:nvSpPr>
        <p:spPr>
          <a:xfrm>
            <a:off x="390159" y="4287912"/>
            <a:ext cx="5600732" cy="2376264"/>
          </a:xfrm>
          <a:prstGeom prst="rect">
            <a:avLst/>
          </a:prstGeom>
          <a:solidFill>
            <a:srgbClr val="DA0066"/>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5" name="Espace réservé du texte 21">
            <a:extLst>
              <a:ext uri="{FF2B5EF4-FFF2-40B4-BE49-F238E27FC236}">
                <a16:creationId xmlns:a16="http://schemas.microsoft.com/office/drawing/2014/main" xmlns="" id="{2C1D1B52-8F6F-4863-A384-6CB02BBD1DD5}"/>
              </a:ext>
            </a:extLst>
          </p:cNvPr>
          <p:cNvSpPr>
            <a:spLocks noGrp="1"/>
          </p:cNvSpPr>
          <p:nvPr>
            <p:ph type="body" sz="quarter" idx="18"/>
          </p:nvPr>
        </p:nvSpPr>
        <p:spPr>
          <a:xfrm>
            <a:off x="6169049" y="6816576"/>
            <a:ext cx="5600732" cy="2369336"/>
          </a:xfrm>
          <a:prstGeom prst="rect">
            <a:avLst/>
          </a:prstGeom>
          <a:solidFill>
            <a:srgbClr val="EB6A2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6" name="Espace réservé du texte 21">
            <a:extLst>
              <a:ext uri="{FF2B5EF4-FFF2-40B4-BE49-F238E27FC236}">
                <a16:creationId xmlns:a16="http://schemas.microsoft.com/office/drawing/2014/main" xmlns="" id="{9DF407B4-203A-4D24-A964-0594EDCD84F8}"/>
              </a:ext>
            </a:extLst>
          </p:cNvPr>
          <p:cNvSpPr>
            <a:spLocks noGrp="1"/>
          </p:cNvSpPr>
          <p:nvPr>
            <p:ph type="body" sz="quarter" idx="20"/>
          </p:nvPr>
        </p:nvSpPr>
        <p:spPr>
          <a:xfrm>
            <a:off x="390159" y="6809648"/>
            <a:ext cx="5600732" cy="2376264"/>
          </a:xfrm>
          <a:prstGeom prst="rect">
            <a:avLst/>
          </a:prstGeom>
          <a:solidFill>
            <a:srgbClr val="0098D8"/>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8" name="Espace réservé du texte 21">
            <a:extLst>
              <a:ext uri="{FF2B5EF4-FFF2-40B4-BE49-F238E27FC236}">
                <a16:creationId xmlns:a16="http://schemas.microsoft.com/office/drawing/2014/main" xmlns="" id="{CF42A3D9-C6AD-4B48-ADC8-8439E729BCBE}"/>
              </a:ext>
            </a:extLst>
          </p:cNvPr>
          <p:cNvSpPr>
            <a:spLocks noGrp="1"/>
          </p:cNvSpPr>
          <p:nvPr>
            <p:ph type="body" sz="quarter" idx="19"/>
          </p:nvPr>
        </p:nvSpPr>
        <p:spPr>
          <a:xfrm>
            <a:off x="12002102" y="6816576"/>
            <a:ext cx="5600732" cy="2376071"/>
          </a:xfrm>
          <a:prstGeom prst="rect">
            <a:avLst/>
          </a:prstGeom>
          <a:solidFill>
            <a:srgbClr val="7B348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9" name="Espace réservé du texte 21">
            <a:extLst>
              <a:ext uri="{FF2B5EF4-FFF2-40B4-BE49-F238E27FC236}">
                <a16:creationId xmlns:a16="http://schemas.microsoft.com/office/drawing/2014/main" xmlns="" id="{584DA86C-6545-46F2-80FC-A5E8F5C7B230}"/>
              </a:ext>
            </a:extLst>
          </p:cNvPr>
          <p:cNvSpPr>
            <a:spLocks noGrp="1"/>
          </p:cNvSpPr>
          <p:nvPr>
            <p:ph type="body" sz="quarter" idx="16"/>
          </p:nvPr>
        </p:nvSpPr>
        <p:spPr>
          <a:xfrm>
            <a:off x="11969807" y="4287912"/>
            <a:ext cx="5600732" cy="2376264"/>
          </a:xfrm>
          <a:prstGeom prst="rect">
            <a:avLst/>
          </a:prstGeom>
          <a:solidFill>
            <a:srgbClr val="F5C400"/>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20" name="Espace réservé du texte 21">
            <a:extLst>
              <a:ext uri="{FF2B5EF4-FFF2-40B4-BE49-F238E27FC236}">
                <a16:creationId xmlns:a16="http://schemas.microsoft.com/office/drawing/2014/main" xmlns="" id="{CF342DDF-6FA3-4773-9C9E-6FAF6C906487}"/>
              </a:ext>
            </a:extLst>
          </p:cNvPr>
          <p:cNvSpPr>
            <a:spLocks noGrp="1"/>
          </p:cNvSpPr>
          <p:nvPr>
            <p:ph type="body" sz="quarter" idx="15"/>
          </p:nvPr>
        </p:nvSpPr>
        <p:spPr>
          <a:xfrm>
            <a:off x="6179983" y="4287912"/>
            <a:ext cx="5600732" cy="2376264"/>
          </a:xfrm>
          <a:prstGeom prst="rect">
            <a:avLst/>
          </a:prstGeom>
          <a:solidFill>
            <a:srgbClr val="00925A"/>
          </a:solidFill>
        </p:spPr>
        <p:txBody>
          <a:bodyPr/>
          <a:lstStyle>
            <a:lvl1pPr marL="0" indent="0">
              <a:spcBef>
                <a:spcPts val="600"/>
              </a:spcBef>
              <a:spcAft>
                <a:spcPts val="600"/>
              </a:spcAft>
              <a:buFont typeface="Wingdings" panose="05000000000000000000" pitchFamily="2" charset="2"/>
              <a:buNone/>
              <a:defRPr sz="2400">
                <a:noFill/>
                <a:latin typeface="Arial" panose="020B0604020202020204" pitchFamily="34" charset="0"/>
                <a:cs typeface="Arial" panose="020B0604020202020204" pitchFamily="34" charset="0"/>
              </a:defRPr>
            </a:lvl1pPr>
          </a:lstStyle>
          <a:p>
            <a:pPr lvl="0"/>
            <a:r>
              <a:rPr lang="fr-FR" smtClean="0"/>
              <a:t>Modifiez les styles du texte du masque</a:t>
            </a:r>
          </a:p>
        </p:txBody>
      </p:sp>
      <p:sp>
        <p:nvSpPr>
          <p:cNvPr id="17" name="Espace réservé du texte 14">
            <a:extLst>
              <a:ext uri="{FF2B5EF4-FFF2-40B4-BE49-F238E27FC236}">
                <a16:creationId xmlns:a16="http://schemas.microsoft.com/office/drawing/2014/main" xmlns="" id="{E3501119-27AB-43AB-97DC-4043048B3A9D}"/>
              </a:ext>
            </a:extLst>
          </p:cNvPr>
          <p:cNvSpPr>
            <a:spLocks noGrp="1"/>
          </p:cNvSpPr>
          <p:nvPr>
            <p:ph type="body" sz="quarter" idx="24" hasCustomPrompt="1"/>
          </p:nvPr>
        </p:nvSpPr>
        <p:spPr>
          <a:xfrm>
            <a:off x="418875" y="9401656"/>
            <a:ext cx="17202246" cy="533400"/>
          </a:xfrm>
          <a:prstGeom prst="rect">
            <a:avLst/>
          </a:prstGeom>
        </p:spPr>
        <p:txBody>
          <a:bodyPr/>
          <a:lstStyle>
            <a:lvl1pPr marL="0" indent="0" algn="r">
              <a:buFontTx/>
              <a:buNone/>
              <a:tabLst>
                <a:tab pos="355600" algn="l"/>
              </a:tabLst>
              <a:defRPr lang="fr-FR" sz="3200" b="1" dirty="0">
                <a:latin typeface="Arial" panose="020B0604020202020204" pitchFamily="34" charset="0"/>
                <a:cs typeface="Arial" panose="020B0604020202020204" pitchFamily="34" charset="0"/>
              </a:defRPr>
            </a:lvl1pPr>
          </a:lstStyle>
          <a:p>
            <a:pPr marL="355600" lvl="0" indent="-355600">
              <a:spcBef>
                <a:spcPts val="600"/>
              </a:spcBef>
              <a:spcAft>
                <a:spcPts val="600"/>
              </a:spcAft>
              <a:buFont typeface="Wingdings" panose="05000000000000000000" pitchFamily="2" charset="2"/>
              <a:buChar char="§"/>
            </a:pPr>
            <a:r>
              <a:rPr lang="fr-FR" dirty="0"/>
              <a:t>Date</a:t>
            </a:r>
          </a:p>
        </p:txBody>
      </p:sp>
    </p:spTree>
    <p:extLst>
      <p:ext uri="{BB962C8B-B14F-4D97-AF65-F5344CB8AC3E}">
        <p14:creationId xmlns:p14="http://schemas.microsoft.com/office/powerpoint/2010/main" val="1405662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tercalaire_ver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8039" y="424160"/>
            <a:ext cx="17314208" cy="9323837"/>
          </a:xfrm>
          <a:prstGeom prst="rect">
            <a:avLst/>
          </a:prstGeom>
        </p:spPr>
      </p:pic>
      <p:sp>
        <p:nvSpPr>
          <p:cNvPr id="8" name="Holder 2"/>
          <p:cNvSpPr>
            <a:spLocks noGrp="1"/>
          </p:cNvSpPr>
          <p:nvPr>
            <p:ph type="title" hasCustomPrompt="1"/>
          </p:nvPr>
        </p:nvSpPr>
        <p:spPr>
          <a:xfrm>
            <a:off x="621798" y="2775744"/>
            <a:ext cx="16826033" cy="1080120"/>
          </a:xfrm>
          <a:prstGeom prst="rect">
            <a:avLst/>
          </a:prstGeom>
        </p:spPr>
        <p:txBody>
          <a:bodyPr/>
          <a:lstStyle>
            <a:lvl1pPr algn="l">
              <a:defRPr sz="6000" b="1" i="0" cap="none" baseline="0">
                <a:solidFill>
                  <a:schemeClr val="bg1"/>
                </a:solidFill>
                <a:latin typeface="Arial"/>
                <a:cs typeface="Arial"/>
              </a:defRPr>
            </a:lvl1pPr>
          </a:lstStyle>
          <a:p>
            <a:r>
              <a:rPr lang="en-US" dirty="0" err="1"/>
              <a:t>Titre</a:t>
            </a:r>
            <a:endParaRPr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728031" y="9184456"/>
            <a:ext cx="1844044" cy="414529"/>
          </a:xfrm>
          <a:prstGeom prst="rect">
            <a:avLst/>
          </a:prstGeom>
        </p:spPr>
      </p:pic>
      <p:pic>
        <p:nvPicPr>
          <p:cNvPr id="7" name="Picture 6">
            <a:extLst>
              <a:ext uri="{FF2B5EF4-FFF2-40B4-BE49-F238E27FC236}">
                <a16:creationId xmlns:a16="http://schemas.microsoft.com/office/drawing/2014/main" xmlns="" id="{733B94DD-0347-485A-BE23-3A2A1D1C94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1798" y="9330761"/>
            <a:ext cx="2319528" cy="268224"/>
          </a:xfrm>
          <a:prstGeom prst="rect">
            <a:avLst/>
          </a:prstGeom>
        </p:spPr>
      </p:pic>
    </p:spTree>
    <p:extLst>
      <p:ext uri="{BB962C8B-B14F-4D97-AF65-F5344CB8AC3E}">
        <p14:creationId xmlns:p14="http://schemas.microsoft.com/office/powerpoint/2010/main" val="14714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xmlns="" id="{A7B27362-5F78-4445-B769-028250430D77}"/>
              </a:ext>
            </a:extLst>
          </p:cNvPr>
          <p:cNvGraphicFramePr>
            <a:graphicFrameLocks noGrp="1"/>
          </p:cNvGraphicFramePr>
          <p:nvPr userDrawn="1">
            <p:extLst>
              <p:ext uri="{D42A27DB-BD31-4B8C-83A1-F6EECF244321}">
                <p14:modId xmlns:p14="http://schemas.microsoft.com/office/powerpoint/2010/main" val="1060914692"/>
              </p:ext>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xmlns="" val="2816856591"/>
                    </a:ext>
                  </a:extLst>
                </a:gridCol>
                <a:gridCol w="13002587">
                  <a:extLst>
                    <a:ext uri="{9D8B030D-6E8A-4147-A177-3AD203B41FA5}">
                      <a16:colId xmlns:a16="http://schemas.microsoft.com/office/drawing/2014/main" xmlns="" val="3863861306"/>
                    </a:ext>
                  </a:extLst>
                </a:gridCol>
                <a:gridCol w="1645896">
                  <a:extLst>
                    <a:ext uri="{9D8B030D-6E8A-4147-A177-3AD203B41FA5}">
                      <a16:colId xmlns:a16="http://schemas.microsoft.com/office/drawing/2014/main" xmlns="" val="225521731"/>
                    </a:ext>
                  </a:extLst>
                </a:gridCol>
                <a:gridCol w="1728193">
                  <a:extLst>
                    <a:ext uri="{9D8B030D-6E8A-4147-A177-3AD203B41FA5}">
                      <a16:colId xmlns:a16="http://schemas.microsoft.com/office/drawing/2014/main" xmlns=""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308666930"/>
                  </a:ext>
                </a:extLst>
              </a:tr>
            </a:tbl>
          </a:graphicData>
        </a:graphic>
      </p:graphicFrame>
    </p:spTree>
    <p:extLst>
      <p:ext uri="{BB962C8B-B14F-4D97-AF65-F5344CB8AC3E}">
        <p14:creationId xmlns:p14="http://schemas.microsoft.com/office/powerpoint/2010/main" val="1598563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_Titre sur 1 lign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85993"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5" name="Espace réservé du texte 14">
            <a:extLst>
              <a:ext uri="{FF2B5EF4-FFF2-40B4-BE49-F238E27FC236}">
                <a16:creationId xmlns:a16="http://schemas.microsoft.com/office/drawing/2014/main" xmlns="" id="{9A39921A-262C-43D5-8056-77B9F327C43B}"/>
              </a:ext>
            </a:extLst>
          </p:cNvPr>
          <p:cNvSpPr>
            <a:spLocks noGrp="1"/>
          </p:cNvSpPr>
          <p:nvPr>
            <p:ph type="body" sz="quarter" idx="13" hasCustomPrompt="1"/>
          </p:nvPr>
        </p:nvSpPr>
        <p:spPr>
          <a:xfrm>
            <a:off x="390327" y="1479600"/>
            <a:ext cx="17281920" cy="7632848"/>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4197127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_Titre sur 2 lignes">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1313873"/>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a:t>
            </a:r>
            <a:r>
              <a:rPr lang="en-US" dirty="0" err="1"/>
              <a:t>deux</a:t>
            </a:r>
            <a:r>
              <a:rPr lang="en-US" dirty="0"/>
              <a:t> </a:t>
            </a:r>
            <a:r>
              <a:rPr lang="en-US" dirty="0" err="1"/>
              <a:t>lignes</a:t>
            </a:r>
            <a:r>
              <a:rPr lang="en-US" dirty="0"/>
              <a:t>)</a:t>
            </a:r>
            <a:br>
              <a:rPr lang="en-US" dirty="0"/>
            </a:br>
            <a:endParaRPr lang="fr-CH" dirty="0"/>
          </a:p>
        </p:txBody>
      </p:sp>
      <p:sp>
        <p:nvSpPr>
          <p:cNvPr id="6" name="Espace réservé du texte 14">
            <a:extLst>
              <a:ext uri="{FF2B5EF4-FFF2-40B4-BE49-F238E27FC236}">
                <a16:creationId xmlns:a16="http://schemas.microsoft.com/office/drawing/2014/main" xmlns="" id="{58F577B7-A1B8-4947-B45B-0405101B93A2}"/>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65139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_Titre_et_Sous-titre">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7" y="543496"/>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a:t>
            </a:r>
            <a:r>
              <a:rPr lang="en-US" dirty="0" err="1"/>
              <a:t>diapositive</a:t>
            </a:r>
            <a:endParaRPr lang="fr-CH" dirty="0"/>
          </a:p>
        </p:txBody>
      </p:sp>
      <p:sp>
        <p:nvSpPr>
          <p:cNvPr id="3" name="Text Placeholder 2">
            <a:extLst>
              <a:ext uri="{FF2B5EF4-FFF2-40B4-BE49-F238E27FC236}">
                <a16:creationId xmlns:a16="http://schemas.microsoft.com/office/drawing/2014/main" xmlns="" id="{FB2F9997-96D3-4C0B-915A-DEF5B9DEDE24}"/>
              </a:ext>
            </a:extLst>
          </p:cNvPr>
          <p:cNvSpPr>
            <a:spLocks noGrp="1"/>
          </p:cNvSpPr>
          <p:nvPr>
            <p:ph type="body" sz="quarter" idx="14" hasCustomPrompt="1"/>
          </p:nvPr>
        </p:nvSpPr>
        <p:spPr>
          <a:xfrm>
            <a:off x="390327" y="1256592"/>
            <a:ext cx="17281525" cy="677863"/>
          </a:xfrm>
          <a:prstGeom prst="rect">
            <a:avLst/>
          </a:prstGeom>
        </p:spPr>
        <p:txBody>
          <a:bodyPr/>
          <a:lstStyle>
            <a:lvl1pPr>
              <a:defRPr sz="3600" b="1">
                <a:solidFill>
                  <a:srgbClr val="00609C"/>
                </a:solidFill>
                <a:latin typeface="Arial" panose="020B0604020202020204" pitchFamily="34" charset="0"/>
                <a:cs typeface="Arial" panose="020B0604020202020204" pitchFamily="34" charset="0"/>
              </a:defRPr>
            </a:lvl1pPr>
          </a:lstStyle>
          <a:p>
            <a:pPr lvl="0"/>
            <a:r>
              <a:rPr lang="en-US" dirty="0"/>
              <a:t>Sous-</a:t>
            </a:r>
            <a:r>
              <a:rPr lang="en-US" dirty="0" err="1"/>
              <a:t>titre</a:t>
            </a:r>
            <a:r>
              <a:rPr lang="en-US" dirty="0"/>
              <a:t> de la diapositive</a:t>
            </a:r>
            <a:endParaRPr lang="fr-CH" dirty="0"/>
          </a:p>
        </p:txBody>
      </p:sp>
      <p:sp>
        <p:nvSpPr>
          <p:cNvPr id="8" name="Espace réservé du texte 14">
            <a:extLst>
              <a:ext uri="{FF2B5EF4-FFF2-40B4-BE49-F238E27FC236}">
                <a16:creationId xmlns:a16="http://schemas.microsoft.com/office/drawing/2014/main" xmlns="" id="{F04E5ACF-EF7B-4DFE-8821-30BA6678677B}"/>
              </a:ext>
            </a:extLst>
          </p:cNvPr>
          <p:cNvSpPr>
            <a:spLocks noGrp="1"/>
          </p:cNvSpPr>
          <p:nvPr>
            <p:ph type="body" sz="quarter" idx="13" hasCustomPrompt="1"/>
          </p:nvPr>
        </p:nvSpPr>
        <p:spPr>
          <a:xfrm>
            <a:off x="390327" y="2126974"/>
            <a:ext cx="17281920" cy="6985474"/>
          </a:xfrm>
          <a:prstGeom prst="rect">
            <a:avLst/>
          </a:prstGeom>
        </p:spPr>
        <p:txBody>
          <a:bodyPr/>
          <a:lstStyle>
            <a:lvl1pPr marL="342900" indent="-342900">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cs typeface="Arial" panose="020B0604020202020204" pitchFamily="34" charset="0"/>
              </a:defRPr>
            </a:lvl1pPr>
            <a:lvl2pPr marL="895350" indent="-438150">
              <a:spcBef>
                <a:spcPts val="600"/>
              </a:spcBef>
              <a:spcAft>
                <a:spcPts val="800"/>
              </a:spcAft>
              <a:buFont typeface="Symbol" panose="05050102010706020507" pitchFamily="18" charset="2"/>
              <a:buChar char=""/>
              <a:defRPr sz="3600">
                <a:latin typeface="Arial" panose="020B0604020202020204" pitchFamily="34" charset="0"/>
                <a:cs typeface="Arial" panose="020B0604020202020204" pitchFamily="34" charset="0"/>
              </a:defRPr>
            </a:lvl2pPr>
            <a:lvl3pPr marL="1252538" indent="-338138">
              <a:spcBef>
                <a:spcPts val="600"/>
              </a:spcBef>
              <a:spcAft>
                <a:spcPts val="600"/>
              </a:spcAft>
              <a:buFont typeface="Arial" panose="020B0604020202020204" pitchFamily="34" charset="0"/>
              <a:buChar char="•"/>
              <a:defRPr sz="3200" i="1">
                <a:latin typeface="Arial" panose="020B0604020202020204" pitchFamily="34" charset="0"/>
                <a:cs typeface="Arial" panose="020B0604020202020204" pitchFamily="34" charset="0"/>
              </a:defRPr>
            </a:lvl3pPr>
          </a:lstStyle>
          <a:p>
            <a:pPr lvl="0"/>
            <a:r>
              <a:rPr lang="fr-FR" dirty="0"/>
              <a:t>Texte niveau 1</a:t>
            </a:r>
          </a:p>
          <a:p>
            <a:pPr lvl="1"/>
            <a:r>
              <a:rPr lang="fr-FR" dirty="0"/>
              <a:t>Texte niveau 2</a:t>
            </a:r>
          </a:p>
          <a:p>
            <a:pPr lvl="2"/>
            <a:r>
              <a:rPr lang="fr-FR" dirty="0">
                <a:latin typeface="Arial" panose="020B0604020202020204" pitchFamily="34" charset="0"/>
                <a:cs typeface="Arial" panose="020B0604020202020204" pitchFamily="34" charset="0"/>
              </a:rPr>
              <a:t>Texte niveau 3</a:t>
            </a:r>
          </a:p>
          <a:p>
            <a:pPr lvl="0"/>
            <a:r>
              <a:rPr lang="fr-FR" dirty="0">
                <a:latin typeface="Arial" panose="020B0604020202020204" pitchFamily="34" charset="0"/>
                <a:cs typeface="Arial" panose="020B0604020202020204" pitchFamily="34" charset="0"/>
              </a:rPr>
              <a:t>Texte niveau 1</a:t>
            </a:r>
          </a:p>
          <a:p>
            <a:pPr lvl="1"/>
            <a:r>
              <a:rPr lang="fr-FR" dirty="0">
                <a:latin typeface="Arial" panose="020B0604020202020204" pitchFamily="34" charset="0"/>
                <a:cs typeface="Arial" panose="020B0604020202020204" pitchFamily="34" charset="0"/>
              </a:rPr>
              <a:t>Texte niveau 2</a:t>
            </a:r>
          </a:p>
          <a:p>
            <a:pPr lvl="2"/>
            <a:r>
              <a:rPr lang="fr-FR" dirty="0">
                <a:latin typeface="Arial" panose="020B0604020202020204" pitchFamily="34" charset="0"/>
                <a:cs typeface="Arial" panose="020B0604020202020204" pitchFamily="34" charset="0"/>
              </a:rPr>
              <a:t>Texte niveau 3</a:t>
            </a:r>
          </a:p>
          <a:p>
            <a:pPr lvl="2"/>
            <a:endParaRPr lang="fr-FR" dirty="0"/>
          </a:p>
        </p:txBody>
      </p:sp>
    </p:spTree>
    <p:extLst>
      <p:ext uri="{BB962C8B-B14F-4D97-AF65-F5344CB8AC3E}">
        <p14:creationId xmlns:p14="http://schemas.microsoft.com/office/powerpoint/2010/main" val="101882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avec_titre_et_legend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390327" y="1551608"/>
            <a:ext cx="17353928" cy="6984776"/>
          </a:xfrm>
          <a:prstGeom prst="rect">
            <a:avLst/>
          </a:prstGeom>
        </p:spPr>
        <p:txBody>
          <a:bodyPr/>
          <a:lstStyle/>
          <a:p>
            <a:r>
              <a:rPr lang="en-US"/>
              <a:t>Click icon to add picture</a:t>
            </a:r>
            <a:endParaRPr lang="fr-FR"/>
          </a:p>
        </p:txBody>
      </p:sp>
      <p:sp>
        <p:nvSpPr>
          <p:cNvPr id="3" name="Titre 1">
            <a:extLst>
              <a:ext uri="{FF2B5EF4-FFF2-40B4-BE49-F238E27FC236}">
                <a16:creationId xmlns:a16="http://schemas.microsoft.com/office/drawing/2014/main" xmlns="" id="{5776B5D0-0188-4DDE-BCB2-53418C6513E1}"/>
              </a:ext>
            </a:extLst>
          </p:cNvPr>
          <p:cNvSpPr>
            <a:spLocks noGrp="1"/>
          </p:cNvSpPr>
          <p:nvPr>
            <p:ph type="title" hasCustomPrompt="1"/>
          </p:nvPr>
        </p:nvSpPr>
        <p:spPr>
          <a:xfrm>
            <a:off x="390327" y="563045"/>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Titre</a:t>
            </a:r>
            <a:r>
              <a:rPr lang="en-US" dirty="0"/>
              <a:t> de la diapositive (sur 1 </a:t>
            </a:r>
            <a:r>
              <a:rPr lang="en-US" dirty="0" err="1"/>
              <a:t>ligne</a:t>
            </a:r>
            <a:r>
              <a:rPr lang="en-US" dirty="0"/>
              <a:t>)</a:t>
            </a:r>
            <a:endParaRPr lang="fr-CH" dirty="0"/>
          </a:p>
        </p:txBody>
      </p:sp>
      <p:sp>
        <p:nvSpPr>
          <p:cNvPr id="9" name="Content Placeholder 8">
            <a:extLst>
              <a:ext uri="{FF2B5EF4-FFF2-40B4-BE49-F238E27FC236}">
                <a16:creationId xmlns:a16="http://schemas.microsoft.com/office/drawing/2014/main" xmlns="" id="{C088F0B5-8BB7-43A3-89BE-E04123FF4848}"/>
              </a:ext>
            </a:extLst>
          </p:cNvPr>
          <p:cNvSpPr>
            <a:spLocks noGrp="1"/>
          </p:cNvSpPr>
          <p:nvPr>
            <p:ph sz="quarter" idx="11" hasCustomPrompt="1"/>
          </p:nvPr>
        </p:nvSpPr>
        <p:spPr>
          <a:xfrm>
            <a:off x="385763" y="8751888"/>
            <a:ext cx="17354550" cy="360362"/>
          </a:xfrm>
          <a:prstGeom prst="rect">
            <a:avLst/>
          </a:prstGeom>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fr-CH" dirty="0">
                <a:latin typeface="Arial" panose="020B0604020202020204" pitchFamily="34" charset="0"/>
                <a:cs typeface="Arial" panose="020B0604020202020204" pitchFamily="34" charset="0"/>
              </a:rPr>
              <a:t>Source / légende / crédits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Tree>
    <p:extLst>
      <p:ext uri="{BB962C8B-B14F-4D97-AF65-F5344CB8AC3E}">
        <p14:creationId xmlns:p14="http://schemas.microsoft.com/office/powerpoint/2010/main" val="2380026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_brut_sans_logo_ni_tit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54ECF294-15C6-480E-ADF7-041D890AB859}"/>
              </a:ext>
            </a:extLst>
          </p:cNvPr>
          <p:cNvSpPr>
            <a:spLocks noGrp="1"/>
          </p:cNvSpPr>
          <p:nvPr>
            <p:ph type="pic" sz="quarter" idx="10"/>
          </p:nvPr>
        </p:nvSpPr>
        <p:spPr>
          <a:xfrm>
            <a:off x="367749" y="367748"/>
            <a:ext cx="17304302" cy="9465227"/>
          </a:xfrm>
          <a:prstGeom prst="rect">
            <a:avLst/>
          </a:prstGeom>
        </p:spPr>
        <p:txBody>
          <a:bodyPr/>
          <a:lstStyle/>
          <a:p>
            <a:endParaRPr lang="fr-CH"/>
          </a:p>
        </p:txBody>
      </p:sp>
    </p:spTree>
    <p:extLst>
      <p:ext uri="{BB962C8B-B14F-4D97-AF65-F5344CB8AC3E}">
        <p14:creationId xmlns:p14="http://schemas.microsoft.com/office/powerpoint/2010/main" val="3766255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_Agenda">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390329" y="471488"/>
            <a:ext cx="17281920" cy="677926"/>
          </a:xfrm>
          <a:prstGeom prst="rect">
            <a:avLst/>
          </a:prstGeom>
        </p:spPr>
        <p:txBody>
          <a:bodyPr anchor="ctr"/>
          <a:lstStyle>
            <a:lvl1pPr algn="l">
              <a:defRPr sz="4000" b="1" cap="none" baseline="0">
                <a:solidFill>
                  <a:srgbClr val="00609C"/>
                </a:solidFill>
                <a:latin typeface="Arial" panose="020B0604020202020204" pitchFamily="34" charset="0"/>
                <a:cs typeface="Arial" panose="020B0604020202020204" pitchFamily="34" charset="0"/>
              </a:defRPr>
            </a:lvl1pPr>
          </a:lstStyle>
          <a:p>
            <a:r>
              <a:rPr lang="en-US" dirty="0" err="1"/>
              <a:t>Programme</a:t>
            </a:r>
            <a:endParaRPr lang="fr-CH" dirty="0"/>
          </a:p>
        </p:txBody>
      </p:sp>
      <p:graphicFrame>
        <p:nvGraphicFramePr>
          <p:cNvPr id="4" name="Table 4">
            <a:extLst>
              <a:ext uri="{FF2B5EF4-FFF2-40B4-BE49-F238E27FC236}">
                <a16:creationId xmlns:a16="http://schemas.microsoft.com/office/drawing/2014/main" xmlns="" id="{A7B27362-5F78-4445-B769-028250430D77}"/>
              </a:ext>
            </a:extLst>
          </p:cNvPr>
          <p:cNvGraphicFramePr>
            <a:graphicFrameLocks noGrp="1"/>
          </p:cNvGraphicFramePr>
          <p:nvPr userDrawn="1">
            <p:extLst/>
          </p:nvPr>
        </p:nvGraphicFramePr>
        <p:xfrm>
          <a:off x="390329" y="1839640"/>
          <a:ext cx="17281918" cy="6696746"/>
        </p:xfrm>
        <a:graphic>
          <a:graphicData uri="http://schemas.openxmlformats.org/drawingml/2006/table">
            <a:tbl>
              <a:tblPr firstRow="1" bandRow="1">
                <a:tableStyleId>{5C22544A-7EE6-4342-B048-85BDC9FD1C3A}</a:tableStyleId>
              </a:tblPr>
              <a:tblGrid>
                <a:gridCol w="905242">
                  <a:extLst>
                    <a:ext uri="{9D8B030D-6E8A-4147-A177-3AD203B41FA5}">
                      <a16:colId xmlns:a16="http://schemas.microsoft.com/office/drawing/2014/main" xmlns="" val="2816856591"/>
                    </a:ext>
                  </a:extLst>
                </a:gridCol>
                <a:gridCol w="13002587">
                  <a:extLst>
                    <a:ext uri="{9D8B030D-6E8A-4147-A177-3AD203B41FA5}">
                      <a16:colId xmlns:a16="http://schemas.microsoft.com/office/drawing/2014/main" xmlns="" val="3863861306"/>
                    </a:ext>
                  </a:extLst>
                </a:gridCol>
                <a:gridCol w="1645896">
                  <a:extLst>
                    <a:ext uri="{9D8B030D-6E8A-4147-A177-3AD203B41FA5}">
                      <a16:colId xmlns:a16="http://schemas.microsoft.com/office/drawing/2014/main" xmlns="" val="225521731"/>
                    </a:ext>
                  </a:extLst>
                </a:gridCol>
                <a:gridCol w="1728193">
                  <a:extLst>
                    <a:ext uri="{9D8B030D-6E8A-4147-A177-3AD203B41FA5}">
                      <a16:colId xmlns:a16="http://schemas.microsoft.com/office/drawing/2014/main" xmlns="" val="2402693979"/>
                    </a:ext>
                  </a:extLst>
                </a:gridCol>
              </a:tblGrid>
              <a:tr h="956678">
                <a:tc>
                  <a:txBody>
                    <a:bodyPr/>
                    <a:lstStyle/>
                    <a:p>
                      <a:endParaRPr lang="en-GB" sz="32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174625" indent="0"/>
                      <a:r>
                        <a:rPr lang="fr-CH" sz="3200" dirty="0">
                          <a:solidFill>
                            <a:schemeClr val="tx1"/>
                          </a:solidFill>
                          <a:latin typeface="Arial" panose="020B0604020202020204" pitchFamily="34" charset="0"/>
                          <a:cs typeface="Arial" panose="020B0604020202020204" pitchFamily="34" charset="0"/>
                        </a:rPr>
                        <a:t>Sujet</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Qui</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r>
                        <a:rPr lang="fr-CH" sz="3200" dirty="0">
                          <a:solidFill>
                            <a:schemeClr val="tx1"/>
                          </a:solidFill>
                          <a:latin typeface="Arial" panose="020B0604020202020204" pitchFamily="34" charset="0"/>
                          <a:cs typeface="Arial" panose="020B0604020202020204" pitchFamily="34" charset="0"/>
                        </a:rPr>
                        <a:t>Durée</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62310097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1</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015217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2</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474121317"/>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3</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705955970"/>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4</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2414455549"/>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5</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1866723458"/>
                  </a:ext>
                </a:extLst>
              </a:tr>
              <a:tr h="956678">
                <a:tc>
                  <a:txBody>
                    <a:bodyPr/>
                    <a:lstStyle/>
                    <a:p>
                      <a:pPr algn="ctr"/>
                      <a:r>
                        <a:rPr lang="fr-CH" sz="3200" dirty="0">
                          <a:solidFill>
                            <a:schemeClr val="tx1"/>
                          </a:solidFill>
                          <a:latin typeface="Arial" panose="020B0604020202020204" pitchFamily="34" charset="0"/>
                          <a:cs typeface="Arial" panose="020B0604020202020204" pitchFamily="34" charset="0"/>
                        </a:rPr>
                        <a:t>6</a:t>
                      </a:r>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174625" indent="0" algn="l"/>
                      <a:endParaRPr lang="en-GB" sz="32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lang="en-GB" sz="3200" dirty="0">
                        <a:latin typeface="Arial" panose="020B0604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xmlns="" val="3308666930"/>
                  </a:ext>
                </a:extLst>
              </a:tr>
            </a:tbl>
          </a:graphicData>
        </a:graphic>
      </p:graphicFrame>
      <p:sp>
        <p:nvSpPr>
          <p:cNvPr id="6" name="Slide Number Placeholder 5">
            <a:extLst>
              <a:ext uri="{FF2B5EF4-FFF2-40B4-BE49-F238E27FC236}">
                <a16:creationId xmlns:a16="http://schemas.microsoft.com/office/drawing/2014/main" xmlns="" id="{7187D16F-C721-4812-9947-ED52D736DE39}"/>
              </a:ext>
            </a:extLst>
          </p:cNvPr>
          <p:cNvSpPr txBox="1">
            <a:spLocks/>
          </p:cNvSpPr>
          <p:nvPr userDrawn="1"/>
        </p:nvSpPr>
        <p:spPr>
          <a:xfrm>
            <a:off x="385993" y="9370626"/>
            <a:ext cx="17281920" cy="541338"/>
          </a:xfrm>
          <a:prstGeom prst="rect">
            <a:avLst/>
          </a:prstGeom>
        </p:spPr>
        <p:txBody>
          <a:bodyPr vert="horz" lIns="91440" tIns="45720" rIns="91440" bIns="45720" rtlCol="0" anchor="ctr"/>
          <a:lstStyle>
            <a:defPPr>
              <a:defRPr lang="fr-FR"/>
            </a:defPPr>
            <a:lvl1pPr marL="0" algn="ctr" defTabSz="914400" rtl="0" eaLnBrk="1" latinLnBrk="0" hangingPunct="1">
              <a:defRPr sz="20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dirty="0"/>
              <a:t>– </a:t>
            </a:r>
            <a:fld id="{A46C2958-82A8-49EA-9B20-D97BE64201E7}" type="slidenum">
              <a:rPr lang="fr-CH" smtClean="0"/>
              <a:pPr/>
              <a:t>‹N°›</a:t>
            </a:fld>
            <a:r>
              <a:rPr lang="fr-CH" dirty="0"/>
              <a:t> –</a:t>
            </a:r>
          </a:p>
        </p:txBody>
      </p:sp>
    </p:spTree>
    <p:extLst>
      <p:ext uri="{BB962C8B-B14F-4D97-AF65-F5344CB8AC3E}">
        <p14:creationId xmlns:p14="http://schemas.microsoft.com/office/powerpoint/2010/main" val="27364015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tif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2.tif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2.tiff"/></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1">
            <a:extLst>
              <a:ext uri="{FF2B5EF4-FFF2-40B4-BE49-F238E27FC236}">
                <a16:creationId xmlns:a16="http://schemas.microsoft.com/office/drawing/2014/main" xmlns="" id="{19E0C15C-6EEC-4775-8DED-81DF7F8DBE12}"/>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4791927" y="543496"/>
            <a:ext cx="2757522" cy="1423655"/>
          </a:xfrm>
          <a:prstGeom prst="rect">
            <a:avLst/>
          </a:prstGeom>
        </p:spPr>
      </p:pic>
      <p:pic>
        <p:nvPicPr>
          <p:cNvPr id="5" name="Image 2">
            <a:extLst>
              <a:ext uri="{FF2B5EF4-FFF2-40B4-BE49-F238E27FC236}">
                <a16:creationId xmlns:a16="http://schemas.microsoft.com/office/drawing/2014/main" xmlns="" id="{AB2965E4-5129-496E-A8A6-DFDC333582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478192681"/>
      </p:ext>
    </p:extLst>
  </p:cSld>
  <p:clrMap bg1="lt1" tx1="dk1" bg2="lt2" tx2="dk2" accent1="accent1" accent2="accent2" accent3="accent3" accent4="accent4" accent5="accent5" accent6="accent6" hlink="hlink" folHlink="folHlink"/>
  <p:sldLayoutIdLst>
    <p:sldLayoutId id="2147483710" r:id="rId1"/>
    <p:sldLayoutId id="2147483722"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645361174"/>
      </p:ext>
    </p:extLst>
  </p:cSld>
  <p:clrMap bg1="lt1" tx1="dk1" bg2="lt2" tx2="dk2" accent1="accent1" accent2="accent2" accent3="accent3" accent4="accent4" accent5="accent5" accent6="accent6" hlink="hlink" folHlink="folHlink"/>
  <p:sldLayoutIdLst>
    <p:sldLayoutId id="2147483721" r:id="rId1"/>
    <p:sldLayoutId id="2147483719" r:id="rId2"/>
    <p:sldLayoutId id="2147483720" r:id="rId3"/>
    <p:sldLayoutId id="2147483725" r:id="rId4"/>
    <p:sldLayoutId id="2147483726" r:id="rId5"/>
    <p:sldLayoutId id="2147483728"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5796831" y="9413186"/>
            <a:ext cx="1844044" cy="419818"/>
          </a:xfrm>
          <a:prstGeom prst="rect">
            <a:avLst/>
          </a:prstGeom>
        </p:spPr>
      </p:pic>
      <p:pic>
        <p:nvPicPr>
          <p:cNvPr id="3" name="Image 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0327" y="9558142"/>
            <a:ext cx="2319528" cy="268224"/>
          </a:xfrm>
          <a:prstGeom prst="rect">
            <a:avLst/>
          </a:prstGeom>
        </p:spPr>
      </p:pic>
    </p:spTree>
    <p:extLst>
      <p:ext uri="{BB962C8B-B14F-4D97-AF65-F5344CB8AC3E}">
        <p14:creationId xmlns:p14="http://schemas.microsoft.com/office/powerpoint/2010/main" val="110096822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016481"/>
      </p:ext>
    </p:extLst>
  </p:cSld>
  <p:clrMap bg1="lt1" tx1="dk1" bg2="lt2" tx2="dk2" accent1="accent1" accent2="accent2" accent3="accent3" accent4="accent4" accent5="accent5" accent6="accent6" hlink="hlink" folHlink="folHlink"/>
  <p:sldLayoutIdLst>
    <p:sldLayoutId id="2147483717" r:id="rId1"/>
    <p:sldLayoutId id="2147483714" r:id="rId2"/>
    <p:sldLayoutId id="2147483707" r:id="rId3"/>
    <p:sldLayoutId id="2147483718" r:id="rId4"/>
    <p:sldLayoutId id="2147483716" r:id="rId5"/>
    <p:sldLayoutId id="2147483715" r:id="rId6"/>
  </p:sldLayoutIdLst>
  <p:hf sldNum="0" hdr="0" ftr="0" dt="0"/>
  <p:txStyles>
    <p:titleStyle>
      <a:lvl1pPr algn="ctr" rtl="0" eaLnBrk="1" fontAlgn="base" hangingPunct="1">
        <a:spcBef>
          <a:spcPct val="0"/>
        </a:spcBef>
        <a:spcAft>
          <a:spcPct val="0"/>
        </a:spcAft>
        <a:defRPr>
          <a:solidFill>
            <a:schemeClr val="tx2"/>
          </a:solidFill>
          <a:latin typeface="+mj-lt"/>
          <a:ea typeface="+mj-ea"/>
          <a:cs typeface="+mj-cs"/>
        </a:defRPr>
      </a:lvl1pPr>
      <a:lvl2pPr algn="ctr" rtl="0" eaLnBrk="1" fontAlgn="base" hangingPunct="1">
        <a:spcBef>
          <a:spcPct val="0"/>
        </a:spcBef>
        <a:spcAft>
          <a:spcPct val="0"/>
        </a:spcAft>
        <a:defRPr>
          <a:solidFill>
            <a:schemeClr val="tx2"/>
          </a:solidFill>
          <a:latin typeface="Calibri" charset="0"/>
        </a:defRPr>
      </a:lvl2pPr>
      <a:lvl3pPr algn="ctr" rtl="0" eaLnBrk="1" fontAlgn="base" hangingPunct="1">
        <a:spcBef>
          <a:spcPct val="0"/>
        </a:spcBef>
        <a:spcAft>
          <a:spcPct val="0"/>
        </a:spcAft>
        <a:defRPr>
          <a:solidFill>
            <a:schemeClr val="tx2"/>
          </a:solidFill>
          <a:latin typeface="Calibri" charset="0"/>
        </a:defRPr>
      </a:lvl3pPr>
      <a:lvl4pPr algn="ctr" rtl="0" eaLnBrk="1" fontAlgn="base" hangingPunct="1">
        <a:spcBef>
          <a:spcPct val="0"/>
        </a:spcBef>
        <a:spcAft>
          <a:spcPct val="0"/>
        </a:spcAft>
        <a:defRPr>
          <a:solidFill>
            <a:schemeClr val="tx2"/>
          </a:solidFill>
          <a:latin typeface="Calibri" charset="0"/>
        </a:defRPr>
      </a:lvl4pPr>
      <a:lvl5pPr algn="ctr" rtl="0" eaLnBrk="1" fontAlgn="base" hangingPunct="1">
        <a:spcBef>
          <a:spcPct val="0"/>
        </a:spcBef>
        <a:spcAft>
          <a:spcPct val="0"/>
        </a:spcAft>
        <a:defRPr>
          <a:solidFill>
            <a:schemeClr val="tx2"/>
          </a:solidFill>
          <a:latin typeface="Calibri" charset="0"/>
        </a:defRPr>
      </a:lvl5pPr>
      <a:lvl6pPr marL="457200" algn="ctr" rtl="0" eaLnBrk="1" fontAlgn="base" hangingPunct="1">
        <a:spcBef>
          <a:spcPct val="0"/>
        </a:spcBef>
        <a:spcAft>
          <a:spcPct val="0"/>
        </a:spcAft>
        <a:defRPr>
          <a:solidFill>
            <a:schemeClr val="tx2"/>
          </a:solidFill>
          <a:latin typeface="Calibri" charset="0"/>
        </a:defRPr>
      </a:lvl6pPr>
      <a:lvl7pPr marL="914400" algn="ctr" rtl="0" eaLnBrk="1" fontAlgn="base" hangingPunct="1">
        <a:spcBef>
          <a:spcPct val="0"/>
        </a:spcBef>
        <a:spcAft>
          <a:spcPct val="0"/>
        </a:spcAft>
        <a:defRPr>
          <a:solidFill>
            <a:schemeClr val="tx2"/>
          </a:solidFill>
          <a:latin typeface="Calibri" charset="0"/>
        </a:defRPr>
      </a:lvl7pPr>
      <a:lvl8pPr marL="1371600" algn="ctr" rtl="0" eaLnBrk="1" fontAlgn="base" hangingPunct="1">
        <a:spcBef>
          <a:spcPct val="0"/>
        </a:spcBef>
        <a:spcAft>
          <a:spcPct val="0"/>
        </a:spcAft>
        <a:defRPr>
          <a:solidFill>
            <a:schemeClr val="tx2"/>
          </a:solidFill>
          <a:latin typeface="Calibri" charset="0"/>
        </a:defRPr>
      </a:lvl8pPr>
      <a:lvl9pPr marL="1828800" algn="ctr" rtl="0" eaLnBrk="1" fontAlgn="base" hangingPunct="1">
        <a:spcBef>
          <a:spcPct val="0"/>
        </a:spcBef>
        <a:spcAft>
          <a:spcPct val="0"/>
        </a:spcAft>
        <a:defRPr>
          <a:solidFill>
            <a:schemeClr val="tx2"/>
          </a:solidFill>
          <a:latin typeface="Calibri" charset="0"/>
        </a:defRPr>
      </a:lvl9pPr>
    </p:titleStyle>
    <p:body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B87BA5-8C2D-4CCD-904A-FF23A64452CA}"/>
              </a:ext>
            </a:extLst>
          </p:cNvPr>
          <p:cNvSpPr>
            <a:spLocks noGrp="1"/>
          </p:cNvSpPr>
          <p:nvPr>
            <p:ph type="title"/>
          </p:nvPr>
        </p:nvSpPr>
        <p:spPr/>
        <p:txBody>
          <a:bodyPr/>
          <a:lstStyle/>
          <a:p>
            <a:r>
              <a:rPr lang="fr-CH" dirty="0" smtClean="0"/>
              <a:t>Résultats sondage MSE auprès des alumni</a:t>
            </a:r>
            <a:endParaRPr lang="fr-CH" dirty="0"/>
          </a:p>
        </p:txBody>
      </p:sp>
      <p:sp>
        <p:nvSpPr>
          <p:cNvPr id="9" name="Text Placeholder 8">
            <a:extLst>
              <a:ext uri="{FF2B5EF4-FFF2-40B4-BE49-F238E27FC236}">
                <a16:creationId xmlns:a16="http://schemas.microsoft.com/office/drawing/2014/main" xmlns="" id="{4C9980D0-6B96-427E-8187-CC3E86D0088C}"/>
              </a:ext>
            </a:extLst>
          </p:cNvPr>
          <p:cNvSpPr>
            <a:spLocks noGrp="1"/>
          </p:cNvSpPr>
          <p:nvPr>
            <p:ph type="body" sz="quarter" idx="22"/>
          </p:nvPr>
        </p:nvSpPr>
        <p:spPr/>
        <p:txBody>
          <a:bodyPr/>
          <a:lstStyle/>
          <a:p>
            <a:r>
              <a:rPr lang="fr-CH" dirty="0" smtClean="0"/>
              <a:t>Lausanne</a:t>
            </a:r>
            <a:endParaRPr lang="fr-CH" dirty="0"/>
          </a:p>
        </p:txBody>
      </p:sp>
      <p:sp>
        <p:nvSpPr>
          <p:cNvPr id="10" name="Text Placeholder 9">
            <a:extLst>
              <a:ext uri="{FF2B5EF4-FFF2-40B4-BE49-F238E27FC236}">
                <a16:creationId xmlns:a16="http://schemas.microsoft.com/office/drawing/2014/main" xmlns="" id="{1B628229-607F-40A8-90B5-B05A9AC8EA20}"/>
              </a:ext>
            </a:extLst>
          </p:cNvPr>
          <p:cNvSpPr>
            <a:spLocks noGrp="1"/>
          </p:cNvSpPr>
          <p:nvPr>
            <p:ph type="body" sz="quarter" idx="23"/>
          </p:nvPr>
        </p:nvSpPr>
        <p:spPr/>
        <p:txBody>
          <a:bodyPr/>
          <a:lstStyle/>
          <a:p>
            <a:r>
              <a:rPr lang="fr-CH" dirty="0" smtClean="0"/>
              <a:t>22.01.2019</a:t>
            </a:r>
            <a:endParaRPr lang="fr-CH" dirty="0"/>
          </a:p>
        </p:txBody>
      </p:sp>
      <p:sp>
        <p:nvSpPr>
          <p:cNvPr id="11" name="Text Placeholder 10">
            <a:extLst>
              <a:ext uri="{FF2B5EF4-FFF2-40B4-BE49-F238E27FC236}">
                <a16:creationId xmlns:a16="http://schemas.microsoft.com/office/drawing/2014/main" xmlns="" id="{729087FB-49C1-444F-9C0B-A0B0AFAAE574}"/>
              </a:ext>
            </a:extLst>
          </p:cNvPr>
          <p:cNvSpPr>
            <a:spLocks noGrp="1"/>
          </p:cNvSpPr>
          <p:nvPr>
            <p:ph type="body" sz="quarter" idx="24"/>
          </p:nvPr>
        </p:nvSpPr>
        <p:spPr/>
        <p:txBody>
          <a:bodyPr/>
          <a:lstStyle/>
          <a:p>
            <a:r>
              <a:rPr lang="fr-CH" dirty="0" smtClean="0"/>
              <a:t>Sophie Ruchat</a:t>
            </a:r>
            <a:endParaRPr lang="fr-CH" dirty="0"/>
          </a:p>
        </p:txBody>
      </p:sp>
      <p:sp>
        <p:nvSpPr>
          <p:cNvPr id="3" name="Text Placeholder 2">
            <a:extLst>
              <a:ext uri="{FF2B5EF4-FFF2-40B4-BE49-F238E27FC236}">
                <a16:creationId xmlns:a16="http://schemas.microsoft.com/office/drawing/2014/main" xmlns="" id="{6AD1F0DE-38CD-49E3-B802-14E0E6BA3054}"/>
              </a:ext>
            </a:extLst>
          </p:cNvPr>
          <p:cNvSpPr>
            <a:spLocks noGrp="1"/>
          </p:cNvSpPr>
          <p:nvPr>
            <p:ph type="body" sz="quarter" idx="10"/>
          </p:nvPr>
        </p:nvSpPr>
        <p:spPr/>
        <p:txBody>
          <a:bodyPr/>
          <a:lstStyle/>
          <a:p>
            <a:endParaRPr lang="fr-CH"/>
          </a:p>
        </p:txBody>
      </p:sp>
      <p:sp>
        <p:nvSpPr>
          <p:cNvPr id="6" name="Text Placeholder 5">
            <a:extLst>
              <a:ext uri="{FF2B5EF4-FFF2-40B4-BE49-F238E27FC236}">
                <a16:creationId xmlns:a16="http://schemas.microsoft.com/office/drawing/2014/main" xmlns="" id="{AC92AFB8-3271-45B2-805F-1FDD70FF788F}"/>
              </a:ext>
            </a:extLst>
          </p:cNvPr>
          <p:cNvSpPr>
            <a:spLocks noGrp="1"/>
          </p:cNvSpPr>
          <p:nvPr>
            <p:ph type="body" sz="quarter" idx="18"/>
          </p:nvPr>
        </p:nvSpPr>
        <p:spPr/>
        <p:txBody>
          <a:bodyPr/>
          <a:lstStyle/>
          <a:p>
            <a:endParaRPr lang="fr-CH"/>
          </a:p>
        </p:txBody>
      </p:sp>
      <p:sp>
        <p:nvSpPr>
          <p:cNvPr id="8" name="Text Placeholder 7">
            <a:extLst>
              <a:ext uri="{FF2B5EF4-FFF2-40B4-BE49-F238E27FC236}">
                <a16:creationId xmlns:a16="http://schemas.microsoft.com/office/drawing/2014/main" xmlns="" id="{105E991F-C937-4C53-A703-28D9A9F827C6}"/>
              </a:ext>
            </a:extLst>
          </p:cNvPr>
          <p:cNvSpPr>
            <a:spLocks noGrp="1"/>
          </p:cNvSpPr>
          <p:nvPr>
            <p:ph type="body" sz="quarter" idx="20"/>
          </p:nvPr>
        </p:nvSpPr>
        <p:spPr/>
        <p:txBody>
          <a:bodyPr/>
          <a:lstStyle/>
          <a:p>
            <a:endParaRPr lang="fr-CH"/>
          </a:p>
        </p:txBody>
      </p:sp>
      <p:sp>
        <p:nvSpPr>
          <p:cNvPr id="7" name="Text Placeholder 6">
            <a:extLst>
              <a:ext uri="{FF2B5EF4-FFF2-40B4-BE49-F238E27FC236}">
                <a16:creationId xmlns:a16="http://schemas.microsoft.com/office/drawing/2014/main" xmlns="" id="{FF87E35E-330D-42D3-BC1A-29E7B71AE16F}"/>
              </a:ext>
            </a:extLst>
          </p:cNvPr>
          <p:cNvSpPr>
            <a:spLocks noGrp="1"/>
          </p:cNvSpPr>
          <p:nvPr>
            <p:ph type="body" sz="quarter" idx="19"/>
          </p:nvPr>
        </p:nvSpPr>
        <p:spPr/>
        <p:txBody>
          <a:bodyPr/>
          <a:lstStyle/>
          <a:p>
            <a:endParaRPr lang="fr-CH"/>
          </a:p>
        </p:txBody>
      </p:sp>
      <p:sp>
        <p:nvSpPr>
          <p:cNvPr id="5" name="Text Placeholder 4">
            <a:extLst>
              <a:ext uri="{FF2B5EF4-FFF2-40B4-BE49-F238E27FC236}">
                <a16:creationId xmlns:a16="http://schemas.microsoft.com/office/drawing/2014/main" xmlns="" id="{F0E5C9AC-85B8-486D-BD19-B3D077D5D635}"/>
              </a:ext>
            </a:extLst>
          </p:cNvPr>
          <p:cNvSpPr>
            <a:spLocks noGrp="1"/>
          </p:cNvSpPr>
          <p:nvPr>
            <p:ph type="body" sz="quarter" idx="16"/>
          </p:nvPr>
        </p:nvSpPr>
        <p:spPr/>
        <p:txBody>
          <a:bodyPr/>
          <a:lstStyle/>
          <a:p>
            <a:endParaRPr lang="fr-CH"/>
          </a:p>
        </p:txBody>
      </p:sp>
      <p:sp>
        <p:nvSpPr>
          <p:cNvPr id="4" name="Text Placeholder 3">
            <a:extLst>
              <a:ext uri="{FF2B5EF4-FFF2-40B4-BE49-F238E27FC236}">
                <a16:creationId xmlns:a16="http://schemas.microsoft.com/office/drawing/2014/main" xmlns="" id="{B40BA18A-0559-457E-B62F-FF134A28E046}"/>
              </a:ext>
            </a:extLst>
          </p:cNvPr>
          <p:cNvSpPr>
            <a:spLocks noGrp="1"/>
          </p:cNvSpPr>
          <p:nvPr>
            <p:ph type="body" sz="quarter" idx="15"/>
          </p:nvPr>
        </p:nvSpPr>
        <p:spPr/>
        <p:txBody>
          <a:bodyPr/>
          <a:lstStyle/>
          <a:p>
            <a:endParaRPr lang="fr-CH"/>
          </a:p>
        </p:txBody>
      </p:sp>
    </p:spTree>
    <p:extLst>
      <p:ext uri="{BB962C8B-B14F-4D97-AF65-F5344CB8AC3E}">
        <p14:creationId xmlns:p14="http://schemas.microsoft.com/office/powerpoint/2010/main" val="406799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Situation professionnelle </a:t>
            </a:r>
            <a:r>
              <a:rPr lang="fr-CH" sz="2800" dirty="0" smtClean="0"/>
              <a:t>(Q.8)</a:t>
            </a:r>
            <a:endParaRPr lang="fr-CH" dirty="0"/>
          </a:p>
        </p:txBody>
      </p:sp>
      <p:sp>
        <p:nvSpPr>
          <p:cNvPr id="6" name="ZoneTexte 5"/>
          <p:cNvSpPr txBox="1"/>
          <p:nvPr/>
        </p:nvSpPr>
        <p:spPr>
          <a:xfrm>
            <a:off x="246311" y="73741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graphicFrame>
        <p:nvGraphicFramePr>
          <p:cNvPr id="7" name="Graphique 6"/>
          <p:cNvGraphicFramePr>
            <a:graphicFrameLocks/>
          </p:cNvGraphicFramePr>
          <p:nvPr>
            <p:extLst>
              <p:ext uri="{D42A27DB-BD31-4B8C-83A1-F6EECF244321}">
                <p14:modId xmlns:p14="http://schemas.microsoft.com/office/powerpoint/2010/main" val="3568906220"/>
              </p:ext>
            </p:extLst>
          </p:nvPr>
        </p:nvGraphicFramePr>
        <p:xfrm>
          <a:off x="3846711" y="1221422"/>
          <a:ext cx="11089232" cy="82809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85985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Situation professionnelle </a:t>
            </a:r>
            <a:r>
              <a:rPr lang="fr-CH" sz="2800" dirty="0" smtClean="0"/>
              <a:t>(Q.9)</a:t>
            </a:r>
            <a:endParaRPr lang="fr-CH" sz="2800" dirty="0"/>
          </a:p>
        </p:txBody>
      </p:sp>
      <p:graphicFrame>
        <p:nvGraphicFramePr>
          <p:cNvPr id="4" name="Graphique 3"/>
          <p:cNvGraphicFramePr>
            <a:graphicFrameLocks/>
          </p:cNvGraphicFramePr>
          <p:nvPr>
            <p:extLst>
              <p:ext uri="{D42A27DB-BD31-4B8C-83A1-F6EECF244321}">
                <p14:modId xmlns:p14="http://schemas.microsoft.com/office/powerpoint/2010/main" val="2838869550"/>
              </p:ext>
            </p:extLst>
          </p:nvPr>
        </p:nvGraphicFramePr>
        <p:xfrm>
          <a:off x="3054623" y="1826112"/>
          <a:ext cx="13321480" cy="5548064"/>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p:cNvSpPr txBox="1"/>
          <p:nvPr/>
        </p:nvSpPr>
        <p:spPr>
          <a:xfrm>
            <a:off x="1974503" y="66641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N=75</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2527605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60360736-3764-4C85-A49B-97E9FDA10086}"/>
              </a:ext>
            </a:extLst>
          </p:cNvPr>
          <p:cNvSpPr>
            <a:spLocks noGrp="1"/>
          </p:cNvSpPr>
          <p:nvPr>
            <p:ph type="title"/>
          </p:nvPr>
        </p:nvSpPr>
        <p:spPr/>
        <p:txBody>
          <a:bodyPr/>
          <a:lstStyle/>
          <a:p>
            <a:r>
              <a:rPr lang="fr-CH" dirty="0" smtClean="0"/>
              <a:t>Situation professionnelle </a:t>
            </a:r>
            <a:r>
              <a:rPr lang="fr-CH" sz="2800" dirty="0" smtClean="0"/>
              <a:t>(Q.10)</a:t>
            </a:r>
            <a:endParaRPr lang="fr-CH" sz="2800" dirty="0"/>
          </a:p>
        </p:txBody>
      </p:sp>
      <p:sp>
        <p:nvSpPr>
          <p:cNvPr id="4" name="Espace réservé du texte 2"/>
          <p:cNvSpPr txBox="1">
            <a:spLocks/>
          </p:cNvSpPr>
          <p:nvPr/>
        </p:nvSpPr>
        <p:spPr>
          <a:xfrm>
            <a:off x="534343" y="1479600"/>
            <a:ext cx="17528232" cy="7992888"/>
          </a:xfrm>
          <a:prstGeom prst="rect">
            <a:avLst/>
          </a:prstGeom>
        </p:spPr>
        <p:txBody>
          <a:bodyPr numCol="3">
            <a:normAutofit/>
          </a:bodyPr>
          <a:lstStyle>
            <a:lvl1pPr algn="l" rtl="0" eaLnBrk="1" fontAlgn="base" hangingPunct="1">
              <a:spcBef>
                <a:spcPct val="20000"/>
              </a:spcBef>
              <a:spcAft>
                <a:spcPct val="0"/>
              </a:spcAft>
              <a:defRPr>
                <a:solidFill>
                  <a:schemeClr val="tx1"/>
                </a:solidFill>
                <a:latin typeface="+mn-lt"/>
                <a:ea typeface="+mn-ea"/>
                <a:cs typeface="+mn-cs"/>
              </a:defRPr>
            </a:lvl1pPr>
            <a:lvl2pPr marL="457200" algn="l" rtl="0" eaLnBrk="1" fontAlgn="base" hangingPunct="1">
              <a:spcBef>
                <a:spcPct val="20000"/>
              </a:spcBef>
              <a:spcAft>
                <a:spcPct val="0"/>
              </a:spcAft>
              <a:defRPr>
                <a:solidFill>
                  <a:schemeClr val="tx1"/>
                </a:solidFill>
                <a:latin typeface="+mn-lt"/>
                <a:ea typeface="+mn-ea"/>
                <a:cs typeface="+mn-cs"/>
              </a:defRPr>
            </a:lvl2pPr>
            <a:lvl3pPr marL="914400" algn="l" rtl="0" eaLnBrk="1" fontAlgn="base" hangingPunct="1">
              <a:spcBef>
                <a:spcPct val="20000"/>
              </a:spcBef>
              <a:spcAft>
                <a:spcPct val="0"/>
              </a:spcAft>
              <a:defRPr>
                <a:solidFill>
                  <a:schemeClr val="tx1"/>
                </a:solidFill>
                <a:latin typeface="+mn-lt"/>
                <a:ea typeface="+mn-ea"/>
                <a:cs typeface="+mn-cs"/>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just">
              <a:spcBef>
                <a:spcPts val="0"/>
              </a:spcBef>
              <a:spcAft>
                <a:spcPts val="0"/>
              </a:spcAft>
              <a:buFont typeface="+mj-lt"/>
              <a:buAutoNum type="arabicPeriod"/>
            </a:pPr>
            <a:r>
              <a:rPr lang="fr-CH" kern="0" dirty="0" smtClean="0"/>
              <a:t>Application support </a:t>
            </a:r>
            <a:r>
              <a:rPr lang="fr-CH" kern="0" dirty="0" err="1" smtClean="0"/>
              <a:t>engineer</a:t>
            </a:r>
            <a:endParaRPr lang="fr-CH" kern="0" dirty="0" smtClean="0"/>
          </a:p>
          <a:p>
            <a:pPr algn="just">
              <a:spcBef>
                <a:spcPts val="0"/>
              </a:spcBef>
              <a:spcAft>
                <a:spcPts val="0"/>
              </a:spcAft>
              <a:buFont typeface="+mj-lt"/>
              <a:buAutoNum type="arabicPeriod"/>
            </a:pPr>
            <a:r>
              <a:rPr lang="fr-CH" kern="0" dirty="0" smtClean="0"/>
              <a:t>Assistant</a:t>
            </a:r>
          </a:p>
          <a:p>
            <a:pPr algn="just">
              <a:spcBef>
                <a:spcPts val="0"/>
              </a:spcBef>
              <a:spcAft>
                <a:spcPts val="0"/>
              </a:spcAft>
              <a:buFont typeface="+mj-lt"/>
              <a:buAutoNum type="arabicPeriod"/>
            </a:pPr>
            <a:r>
              <a:rPr lang="fr-CH" kern="0" dirty="0" smtClean="0"/>
              <a:t>Assistant de recherche</a:t>
            </a:r>
          </a:p>
          <a:p>
            <a:pPr algn="just">
              <a:spcBef>
                <a:spcPts val="0"/>
              </a:spcBef>
              <a:spcAft>
                <a:spcPts val="0"/>
              </a:spcAft>
              <a:buFont typeface="+mj-lt"/>
              <a:buAutoNum type="arabicPeriod"/>
            </a:pPr>
            <a:r>
              <a:rPr lang="fr-CH" kern="0" dirty="0" smtClean="0"/>
              <a:t>Assistante de recherche</a:t>
            </a:r>
          </a:p>
          <a:p>
            <a:pPr algn="just">
              <a:spcBef>
                <a:spcPts val="0"/>
              </a:spcBef>
              <a:spcAft>
                <a:spcPts val="0"/>
              </a:spcAft>
              <a:buFont typeface="+mj-lt"/>
              <a:buAutoNum type="arabicPeriod"/>
            </a:pPr>
            <a:r>
              <a:rPr lang="fr-CH" kern="0" dirty="0" smtClean="0"/>
              <a:t>Chef de projet R&amp;D</a:t>
            </a:r>
          </a:p>
          <a:p>
            <a:pPr algn="just">
              <a:spcBef>
                <a:spcPts val="0"/>
              </a:spcBef>
              <a:spcAft>
                <a:spcPts val="0"/>
              </a:spcAft>
              <a:buFont typeface="+mj-lt"/>
              <a:buAutoNum type="arabicPeriod"/>
            </a:pPr>
            <a:r>
              <a:rPr lang="fr-CH" kern="0" dirty="0" smtClean="0"/>
              <a:t>Chef d'équipe</a:t>
            </a:r>
          </a:p>
          <a:p>
            <a:pPr algn="just">
              <a:spcBef>
                <a:spcPts val="0"/>
              </a:spcBef>
              <a:spcAft>
                <a:spcPts val="0"/>
              </a:spcAft>
              <a:buFont typeface="+mj-lt"/>
              <a:buAutoNum type="arabicPeriod"/>
            </a:pPr>
            <a:r>
              <a:rPr lang="fr-CH" kern="0" dirty="0" smtClean="0"/>
              <a:t>Chercheur</a:t>
            </a:r>
          </a:p>
          <a:p>
            <a:pPr algn="just">
              <a:spcBef>
                <a:spcPts val="0"/>
              </a:spcBef>
              <a:spcAft>
                <a:spcPts val="0"/>
              </a:spcAft>
              <a:buFont typeface="+mj-lt"/>
              <a:buAutoNum type="arabicPeriod"/>
            </a:pPr>
            <a:r>
              <a:rPr lang="fr-CH" kern="0" dirty="0" smtClean="0"/>
              <a:t>Coordinateur de projets</a:t>
            </a:r>
          </a:p>
          <a:p>
            <a:pPr algn="just">
              <a:spcBef>
                <a:spcPts val="0"/>
              </a:spcBef>
              <a:spcAft>
                <a:spcPts val="0"/>
              </a:spcAft>
              <a:buFont typeface="+mj-lt"/>
              <a:buAutoNum type="arabicPeriod"/>
            </a:pPr>
            <a:r>
              <a:rPr lang="fr-CH" kern="0" dirty="0" smtClean="0"/>
              <a:t>Data </a:t>
            </a:r>
            <a:r>
              <a:rPr lang="fr-CH" kern="0" dirty="0" err="1" smtClean="0"/>
              <a:t>Scientist</a:t>
            </a:r>
            <a:endParaRPr lang="fr-CH" kern="0" dirty="0" smtClean="0"/>
          </a:p>
          <a:p>
            <a:pPr algn="just">
              <a:spcBef>
                <a:spcPts val="0"/>
              </a:spcBef>
              <a:spcAft>
                <a:spcPts val="0"/>
              </a:spcAft>
              <a:buFont typeface="+mj-lt"/>
              <a:buAutoNum type="arabicPeriod"/>
            </a:pPr>
            <a:r>
              <a:rPr lang="fr-CH" kern="0" dirty="0" smtClean="0"/>
              <a:t>Développeur Web</a:t>
            </a:r>
          </a:p>
          <a:p>
            <a:pPr algn="just">
              <a:spcBef>
                <a:spcPts val="0"/>
              </a:spcBef>
              <a:spcAft>
                <a:spcPts val="0"/>
              </a:spcAft>
              <a:buFont typeface="+mj-lt"/>
              <a:buAutoNum type="arabicPeriod"/>
            </a:pPr>
            <a:r>
              <a:rPr lang="fr-CH" kern="0" dirty="0" err="1" smtClean="0"/>
              <a:t>DevOps</a:t>
            </a:r>
            <a:r>
              <a:rPr lang="fr-CH" kern="0" dirty="0" smtClean="0"/>
              <a:t> </a:t>
            </a:r>
            <a:r>
              <a:rPr lang="fr-CH" kern="0" dirty="0" err="1" smtClean="0"/>
              <a:t>Engineeer</a:t>
            </a:r>
            <a:endParaRPr lang="fr-CH" kern="0" dirty="0" smtClean="0"/>
          </a:p>
          <a:p>
            <a:pPr algn="just">
              <a:spcBef>
                <a:spcPts val="0"/>
              </a:spcBef>
              <a:spcAft>
                <a:spcPts val="0"/>
              </a:spcAft>
              <a:buFont typeface="+mj-lt"/>
              <a:buAutoNum type="arabicPeriod"/>
            </a:pPr>
            <a:r>
              <a:rPr lang="fr-CH" kern="0" dirty="0" err="1" smtClean="0"/>
              <a:t>DevOps</a:t>
            </a:r>
            <a:r>
              <a:rPr lang="fr-CH" kern="0" dirty="0" smtClean="0"/>
              <a:t> </a:t>
            </a:r>
            <a:r>
              <a:rPr lang="fr-CH" kern="0" dirty="0" err="1" smtClean="0"/>
              <a:t>engineer</a:t>
            </a:r>
            <a:endParaRPr lang="fr-CH" kern="0" dirty="0" smtClean="0"/>
          </a:p>
          <a:p>
            <a:pPr algn="just">
              <a:spcBef>
                <a:spcPts val="0"/>
              </a:spcBef>
              <a:spcAft>
                <a:spcPts val="0"/>
              </a:spcAft>
              <a:buFont typeface="+mj-lt"/>
              <a:buAutoNum type="arabicPeriod"/>
            </a:pPr>
            <a:r>
              <a:rPr lang="fr-CH" kern="0" dirty="0" smtClean="0"/>
              <a:t>Directeur d'un groupe de 3 entreprises (CH,FR,CA), environ 15 employés</a:t>
            </a:r>
          </a:p>
          <a:p>
            <a:pPr algn="just">
              <a:spcBef>
                <a:spcPts val="0"/>
              </a:spcBef>
              <a:spcAft>
                <a:spcPts val="0"/>
              </a:spcAft>
              <a:buFont typeface="+mj-lt"/>
              <a:buAutoNum type="arabicPeriod"/>
            </a:pPr>
            <a:r>
              <a:rPr lang="fr-CH" kern="0" dirty="0" smtClean="0"/>
              <a:t>Embedded Software </a:t>
            </a:r>
            <a:r>
              <a:rPr lang="fr-CH" kern="0" dirty="0" err="1" smtClean="0"/>
              <a:t>Engineer</a:t>
            </a:r>
            <a:endParaRPr lang="fr-CH" kern="0" dirty="0" smtClean="0"/>
          </a:p>
          <a:p>
            <a:pPr algn="just">
              <a:spcBef>
                <a:spcPts val="0"/>
              </a:spcBef>
              <a:spcAft>
                <a:spcPts val="0"/>
              </a:spcAft>
              <a:buFont typeface="+mj-lt"/>
              <a:buAutoNum type="arabicPeriod"/>
            </a:pPr>
            <a:r>
              <a:rPr lang="fr-CH" kern="0" dirty="0" smtClean="0"/>
              <a:t>Embedded </a:t>
            </a:r>
            <a:r>
              <a:rPr lang="fr-CH" kern="0" dirty="0" err="1" smtClean="0"/>
              <a:t>Systems</a:t>
            </a:r>
            <a:r>
              <a:rPr lang="fr-CH" kern="0" dirty="0" smtClean="0"/>
              <a:t> and Software </a:t>
            </a:r>
            <a:r>
              <a:rPr lang="fr-CH" kern="0" dirty="0" err="1" smtClean="0"/>
              <a:t>Engineer</a:t>
            </a:r>
            <a:endParaRPr lang="fr-CH" kern="0" dirty="0" smtClean="0"/>
          </a:p>
          <a:p>
            <a:pPr algn="just">
              <a:spcBef>
                <a:spcPts val="0"/>
              </a:spcBef>
              <a:spcAft>
                <a:spcPts val="0"/>
              </a:spcAft>
              <a:buFont typeface="+mj-lt"/>
              <a:buAutoNum type="arabicPeriod"/>
            </a:pPr>
            <a:r>
              <a:rPr lang="fr-CH" kern="0" dirty="0" err="1" smtClean="0"/>
              <a:t>EModule</a:t>
            </a:r>
            <a:r>
              <a:rPr lang="fr-CH" kern="0" dirty="0" smtClean="0"/>
              <a:t> </a:t>
            </a:r>
            <a:r>
              <a:rPr lang="fr-CH" kern="0" dirty="0" err="1" smtClean="0"/>
              <a:t>Electrical</a:t>
            </a:r>
            <a:r>
              <a:rPr lang="fr-CH" kern="0" dirty="0" smtClean="0"/>
              <a:t> </a:t>
            </a:r>
            <a:r>
              <a:rPr lang="fr-CH" kern="0" dirty="0" err="1" smtClean="0"/>
              <a:t>Engineer</a:t>
            </a:r>
            <a:endParaRPr lang="fr-CH" kern="0" dirty="0" smtClean="0"/>
          </a:p>
          <a:p>
            <a:pPr algn="just">
              <a:spcBef>
                <a:spcPts val="0"/>
              </a:spcBef>
              <a:spcAft>
                <a:spcPts val="0"/>
              </a:spcAft>
              <a:buFont typeface="+mj-lt"/>
              <a:buAutoNum type="arabicPeriod"/>
            </a:pPr>
            <a:r>
              <a:rPr lang="fr-CH" kern="0" dirty="0" smtClean="0"/>
              <a:t>Enseignant</a:t>
            </a:r>
          </a:p>
          <a:p>
            <a:pPr algn="just">
              <a:spcBef>
                <a:spcPts val="0"/>
              </a:spcBef>
              <a:spcAft>
                <a:spcPts val="0"/>
              </a:spcAft>
              <a:buFont typeface="+mj-lt"/>
              <a:buAutoNum type="arabicPeriod"/>
            </a:pPr>
            <a:r>
              <a:rPr lang="fr-CH" kern="0" dirty="0" err="1" smtClean="0"/>
              <a:t>Firmware</a:t>
            </a:r>
            <a:r>
              <a:rPr lang="fr-CH" kern="0" dirty="0" smtClean="0"/>
              <a:t> programmer</a:t>
            </a:r>
          </a:p>
          <a:p>
            <a:pPr algn="just">
              <a:spcBef>
                <a:spcPts val="0"/>
              </a:spcBef>
              <a:spcAft>
                <a:spcPts val="0"/>
              </a:spcAft>
              <a:buFont typeface="+mj-lt"/>
              <a:buAutoNum type="arabicPeriod"/>
            </a:pPr>
            <a:r>
              <a:rPr lang="fr-CH" kern="0" dirty="0" err="1" smtClean="0"/>
              <a:t>hjhljckjné</a:t>
            </a:r>
            <a:endParaRPr lang="fr-CH" kern="0" dirty="0" smtClean="0"/>
          </a:p>
          <a:p>
            <a:pPr algn="just">
              <a:spcBef>
                <a:spcPts val="0"/>
              </a:spcBef>
              <a:spcAft>
                <a:spcPts val="0"/>
              </a:spcAft>
              <a:buFont typeface="+mj-lt"/>
              <a:buAutoNum type="arabicPeriod"/>
            </a:pPr>
            <a:r>
              <a:rPr lang="fr-CH" kern="0" dirty="0" smtClean="0"/>
              <a:t>Industrialisation </a:t>
            </a:r>
            <a:r>
              <a:rPr lang="fr-CH" kern="0" dirty="0" err="1" smtClean="0"/>
              <a:t>project</a:t>
            </a:r>
            <a:r>
              <a:rPr lang="fr-CH" kern="0" dirty="0" smtClean="0"/>
              <a:t> </a:t>
            </a:r>
            <a:r>
              <a:rPr lang="fr-CH" kern="0" dirty="0" err="1" smtClean="0"/>
              <a:t>engenieering</a:t>
            </a:r>
            <a:endParaRPr lang="fr-CH" kern="0" dirty="0" smtClean="0"/>
          </a:p>
          <a:p>
            <a:pPr algn="just">
              <a:spcBef>
                <a:spcPts val="0"/>
              </a:spcBef>
              <a:spcAft>
                <a:spcPts val="0"/>
              </a:spcAft>
              <a:buFont typeface="+mj-lt"/>
              <a:buAutoNum type="arabicPeriod"/>
            </a:pPr>
            <a:r>
              <a:rPr lang="fr-CH" kern="0" dirty="0" smtClean="0"/>
              <a:t>Informaticien</a:t>
            </a:r>
          </a:p>
          <a:p>
            <a:pPr algn="just">
              <a:spcBef>
                <a:spcPts val="0"/>
              </a:spcBef>
              <a:spcAft>
                <a:spcPts val="0"/>
              </a:spcAft>
              <a:buFont typeface="+mj-lt"/>
              <a:buAutoNum type="arabicPeriod"/>
            </a:pPr>
            <a:r>
              <a:rPr lang="fr-CH" kern="0" dirty="0" smtClean="0"/>
              <a:t>Information Security </a:t>
            </a:r>
            <a:r>
              <a:rPr lang="fr-CH" kern="0" dirty="0" err="1" smtClean="0"/>
              <a:t>Risk</a:t>
            </a:r>
            <a:r>
              <a:rPr lang="fr-CH" kern="0" dirty="0" smtClean="0"/>
              <a:t> Manager</a:t>
            </a:r>
          </a:p>
          <a:p>
            <a:pPr algn="just">
              <a:spcBef>
                <a:spcPts val="0"/>
              </a:spcBef>
              <a:spcAft>
                <a:spcPts val="0"/>
              </a:spcAft>
              <a:buFont typeface="+mj-lt"/>
              <a:buAutoNum type="arabicPeriod"/>
            </a:pPr>
            <a:r>
              <a:rPr lang="fr-CH" kern="0" dirty="0" err="1" smtClean="0"/>
              <a:t>Ing</a:t>
            </a:r>
            <a:r>
              <a:rPr lang="fr-CH" kern="0" dirty="0" smtClean="0"/>
              <a:t>. Telecom</a:t>
            </a:r>
          </a:p>
          <a:p>
            <a:pPr algn="just">
              <a:spcBef>
                <a:spcPts val="0"/>
              </a:spcBef>
              <a:spcAft>
                <a:spcPts val="0"/>
              </a:spcAft>
              <a:buFont typeface="+mj-lt"/>
              <a:buAutoNum type="arabicPeriod"/>
            </a:pPr>
            <a:r>
              <a:rPr lang="fr-CH" kern="0" dirty="0" err="1" smtClean="0"/>
              <a:t>Ingenieur</a:t>
            </a:r>
            <a:endParaRPr lang="fr-CH" kern="0" dirty="0" smtClean="0"/>
          </a:p>
          <a:p>
            <a:pPr algn="just">
              <a:spcBef>
                <a:spcPts val="0"/>
              </a:spcBef>
              <a:spcAft>
                <a:spcPts val="0"/>
              </a:spcAft>
              <a:buFont typeface="+mj-lt"/>
              <a:buAutoNum type="arabicPeriod"/>
            </a:pPr>
            <a:r>
              <a:rPr lang="fr-CH" kern="0" dirty="0" smtClean="0"/>
              <a:t>Ingénieur</a:t>
            </a:r>
          </a:p>
          <a:p>
            <a:pPr algn="just">
              <a:spcBef>
                <a:spcPts val="0"/>
              </a:spcBef>
              <a:spcAft>
                <a:spcPts val="0"/>
              </a:spcAft>
              <a:buFont typeface="+mj-lt"/>
              <a:buAutoNum type="arabicPeriod"/>
            </a:pPr>
            <a:r>
              <a:rPr lang="fr-CH" kern="0" dirty="0" smtClean="0"/>
              <a:t>Ingénieur automation et software</a:t>
            </a:r>
          </a:p>
          <a:p>
            <a:pPr algn="just">
              <a:spcBef>
                <a:spcPts val="0"/>
              </a:spcBef>
              <a:spcAft>
                <a:spcPts val="0"/>
              </a:spcAft>
              <a:buFont typeface="+mj-lt"/>
              <a:buAutoNum type="arabicPeriod"/>
            </a:pPr>
            <a:r>
              <a:rPr lang="fr-CH" kern="0" dirty="0" smtClean="0"/>
              <a:t>Ingénieur constructeur, chef de projet</a:t>
            </a:r>
          </a:p>
          <a:p>
            <a:pPr marL="604838" algn="just">
              <a:spcBef>
                <a:spcPts val="0"/>
              </a:spcBef>
              <a:spcAft>
                <a:spcPts val="0"/>
              </a:spcAft>
              <a:buFont typeface="+mj-lt"/>
              <a:buAutoNum type="arabicPeriod"/>
            </a:pPr>
            <a:r>
              <a:rPr lang="fr-CH" kern="0" dirty="0" smtClean="0"/>
              <a:t>ingénieur dans le pharma</a:t>
            </a:r>
          </a:p>
          <a:p>
            <a:pPr marL="604838" algn="just">
              <a:spcBef>
                <a:spcPts val="0"/>
              </a:spcBef>
              <a:spcAft>
                <a:spcPts val="0"/>
              </a:spcAft>
              <a:buFont typeface="+mj-lt"/>
              <a:buAutoNum type="arabicPeriod"/>
            </a:pPr>
            <a:r>
              <a:rPr lang="fr-CH" kern="0" dirty="0" smtClean="0"/>
              <a:t>Ingénieur de développement système embarqué</a:t>
            </a:r>
          </a:p>
          <a:p>
            <a:pPr marL="604838" algn="just">
              <a:spcBef>
                <a:spcPts val="0"/>
              </a:spcBef>
              <a:spcAft>
                <a:spcPts val="0"/>
              </a:spcAft>
              <a:buFont typeface="+mj-lt"/>
              <a:buAutoNum type="arabicPeriod"/>
            </a:pPr>
            <a:r>
              <a:rPr lang="fr-CH" kern="0" dirty="0" smtClean="0"/>
              <a:t>Ingénieur de projet dans le cadre de l'amélioration de flux logistiques</a:t>
            </a:r>
          </a:p>
          <a:p>
            <a:pPr marL="604838" algn="just">
              <a:spcBef>
                <a:spcPts val="0"/>
              </a:spcBef>
              <a:spcAft>
                <a:spcPts val="0"/>
              </a:spcAft>
              <a:buFont typeface="+mj-lt"/>
              <a:buAutoNum type="arabicPeriod"/>
            </a:pPr>
            <a:r>
              <a:rPr lang="fr-CH" kern="0" dirty="0" err="1" smtClean="0"/>
              <a:t>Ingenieur</a:t>
            </a:r>
            <a:r>
              <a:rPr lang="fr-CH" kern="0" dirty="0" smtClean="0"/>
              <a:t> de projet en </a:t>
            </a:r>
            <a:r>
              <a:rPr lang="fr-CH" kern="0" dirty="0" err="1" smtClean="0"/>
              <a:t>Eléctronique</a:t>
            </a:r>
            <a:r>
              <a:rPr lang="fr-CH" kern="0" dirty="0" smtClean="0"/>
              <a:t>, Informatique un peut Mécanique et Illustration</a:t>
            </a:r>
          </a:p>
          <a:p>
            <a:pPr marL="604838" algn="just">
              <a:spcBef>
                <a:spcPts val="0"/>
              </a:spcBef>
              <a:spcAft>
                <a:spcPts val="0"/>
              </a:spcAft>
              <a:buFont typeface="+mj-lt"/>
              <a:buAutoNum type="arabicPeriod"/>
            </a:pPr>
            <a:r>
              <a:rPr lang="fr-CH" kern="0" dirty="0" smtClean="0"/>
              <a:t>Ingénieur de vente en sécurité du bâtiment</a:t>
            </a:r>
          </a:p>
          <a:p>
            <a:pPr marL="604838" algn="just">
              <a:spcBef>
                <a:spcPts val="0"/>
              </a:spcBef>
              <a:spcAft>
                <a:spcPts val="0"/>
              </a:spcAft>
              <a:buFont typeface="+mj-lt"/>
              <a:buAutoNum type="arabicPeriod"/>
            </a:pPr>
            <a:r>
              <a:rPr lang="fr-CH" kern="0" dirty="0" smtClean="0"/>
              <a:t>Ingénieur développement mécanique</a:t>
            </a:r>
          </a:p>
          <a:p>
            <a:pPr marL="604838" algn="just">
              <a:spcBef>
                <a:spcPts val="0"/>
              </a:spcBef>
              <a:spcAft>
                <a:spcPts val="0"/>
              </a:spcAft>
              <a:buFont typeface="+mj-lt"/>
              <a:buAutoNum type="arabicPeriod"/>
            </a:pPr>
            <a:r>
              <a:rPr lang="fr-CH" kern="0" dirty="0" smtClean="0"/>
              <a:t>Ingénieur en automation</a:t>
            </a:r>
          </a:p>
          <a:p>
            <a:pPr marL="604838" algn="just">
              <a:spcBef>
                <a:spcPts val="0"/>
              </a:spcBef>
              <a:spcAft>
                <a:spcPts val="0"/>
              </a:spcAft>
              <a:buFont typeface="+mj-lt"/>
              <a:buAutoNum type="arabicPeriod"/>
            </a:pPr>
            <a:r>
              <a:rPr lang="fr-CH" kern="0" dirty="0" smtClean="0"/>
              <a:t>Ingénieur en électronique</a:t>
            </a:r>
          </a:p>
          <a:p>
            <a:pPr marL="604838" algn="just">
              <a:spcBef>
                <a:spcPts val="0"/>
              </a:spcBef>
              <a:spcAft>
                <a:spcPts val="0"/>
              </a:spcAft>
              <a:buFont typeface="+mj-lt"/>
              <a:buAutoNum type="arabicPeriod"/>
            </a:pPr>
            <a:r>
              <a:rPr lang="fr-CH" kern="0" dirty="0" smtClean="0"/>
              <a:t>Ingénieur en Génie Thermique, Physique du bâtiment et Expert CECB</a:t>
            </a:r>
          </a:p>
          <a:p>
            <a:pPr marL="604838" algn="just">
              <a:spcBef>
                <a:spcPts val="0"/>
              </a:spcBef>
              <a:spcAft>
                <a:spcPts val="0"/>
              </a:spcAft>
              <a:buFont typeface="+mj-lt"/>
              <a:buAutoNum type="arabicPeriod"/>
            </a:pPr>
            <a:r>
              <a:rPr lang="fr-CH" kern="0" dirty="0" smtClean="0"/>
              <a:t>Ingénieur en mécanique</a:t>
            </a:r>
          </a:p>
          <a:p>
            <a:pPr marL="604838" algn="just">
              <a:spcBef>
                <a:spcPts val="0"/>
              </a:spcBef>
              <a:spcAft>
                <a:spcPts val="0"/>
              </a:spcAft>
              <a:buFont typeface="+mj-lt"/>
              <a:buAutoNum type="arabicPeriod"/>
            </a:pPr>
            <a:r>
              <a:rPr lang="fr-CH" kern="0" dirty="0" smtClean="0"/>
              <a:t>Ingénieur en mécanique hydraulique</a:t>
            </a:r>
          </a:p>
          <a:p>
            <a:pPr marL="604838" algn="just">
              <a:spcBef>
                <a:spcPts val="0"/>
              </a:spcBef>
              <a:spcAft>
                <a:spcPts val="0"/>
              </a:spcAft>
              <a:buFont typeface="+mj-lt"/>
              <a:buAutoNum type="arabicPeriod"/>
            </a:pPr>
            <a:r>
              <a:rPr lang="fr-CH" kern="0" dirty="0" smtClean="0"/>
              <a:t>Ingénieur en Physique du bâtiment</a:t>
            </a:r>
          </a:p>
          <a:p>
            <a:pPr marL="604838" algn="just">
              <a:spcBef>
                <a:spcPts val="0"/>
              </a:spcBef>
              <a:spcAft>
                <a:spcPts val="0"/>
              </a:spcAft>
              <a:buFont typeface="+mj-lt"/>
              <a:buAutoNum type="arabicPeriod"/>
            </a:pPr>
            <a:r>
              <a:rPr lang="fr-CH" kern="0" dirty="0" smtClean="0"/>
              <a:t>Ingénieur en recherche et développement</a:t>
            </a:r>
          </a:p>
          <a:p>
            <a:pPr marL="604838" algn="just">
              <a:spcBef>
                <a:spcPts val="0"/>
              </a:spcBef>
              <a:spcAft>
                <a:spcPts val="0"/>
              </a:spcAft>
              <a:buFont typeface="+mj-lt"/>
              <a:buAutoNum type="arabicPeriod"/>
            </a:pPr>
            <a:r>
              <a:rPr lang="fr-CH" kern="0" dirty="0" smtClean="0"/>
              <a:t>Ingénieur en système embarqué et </a:t>
            </a:r>
            <a:r>
              <a:rPr lang="fr-CH" kern="0" dirty="0" err="1" smtClean="0"/>
              <a:t>project</a:t>
            </a:r>
            <a:r>
              <a:rPr lang="fr-CH" kern="0" dirty="0" smtClean="0"/>
              <a:t> leader</a:t>
            </a:r>
          </a:p>
          <a:p>
            <a:pPr marL="604838" algn="just">
              <a:spcBef>
                <a:spcPts val="0"/>
              </a:spcBef>
              <a:spcAft>
                <a:spcPts val="0"/>
              </a:spcAft>
              <a:buFont typeface="+mj-lt"/>
              <a:buAutoNum type="arabicPeriod"/>
            </a:pPr>
            <a:r>
              <a:rPr lang="fr-CH" kern="0" dirty="0" smtClean="0"/>
              <a:t>Ingénieur IT</a:t>
            </a:r>
          </a:p>
          <a:p>
            <a:pPr marL="604838" algn="just">
              <a:spcBef>
                <a:spcPts val="0"/>
              </a:spcBef>
              <a:spcAft>
                <a:spcPts val="0"/>
              </a:spcAft>
              <a:buFont typeface="+mj-lt"/>
              <a:buAutoNum type="arabicPeriod"/>
            </a:pPr>
            <a:r>
              <a:rPr lang="fr-CH" kern="0" dirty="0" smtClean="0"/>
              <a:t>Ingénieur logiciel</a:t>
            </a:r>
          </a:p>
          <a:p>
            <a:pPr marL="604838" algn="just">
              <a:spcBef>
                <a:spcPts val="0"/>
              </a:spcBef>
              <a:spcAft>
                <a:spcPts val="0"/>
              </a:spcAft>
              <a:buFont typeface="+mj-lt"/>
              <a:buAutoNum type="arabicPeriod"/>
            </a:pPr>
            <a:r>
              <a:rPr lang="fr-CH" kern="0" dirty="0" smtClean="0"/>
              <a:t>Ingénieur Mécanique</a:t>
            </a:r>
          </a:p>
          <a:p>
            <a:pPr marL="604838" algn="just">
              <a:spcBef>
                <a:spcPts val="0"/>
              </a:spcBef>
              <a:spcAft>
                <a:spcPts val="0"/>
              </a:spcAft>
              <a:buFont typeface="+mj-lt"/>
              <a:buAutoNum type="arabicPeriod"/>
            </a:pPr>
            <a:r>
              <a:rPr lang="fr-CH" kern="0" dirty="0" err="1" smtClean="0"/>
              <a:t>ingenieur</a:t>
            </a:r>
            <a:r>
              <a:rPr lang="fr-CH" kern="0" dirty="0" smtClean="0"/>
              <a:t> R&amp;D</a:t>
            </a:r>
          </a:p>
          <a:p>
            <a:pPr marL="604838" algn="just">
              <a:spcBef>
                <a:spcPts val="0"/>
              </a:spcBef>
              <a:spcAft>
                <a:spcPts val="0"/>
              </a:spcAft>
              <a:buFont typeface="+mj-lt"/>
              <a:buAutoNum type="arabicPeriod"/>
            </a:pPr>
            <a:r>
              <a:rPr lang="fr-CH" kern="0" dirty="0" smtClean="0"/>
              <a:t>Ingénieur R&amp;D</a:t>
            </a:r>
          </a:p>
          <a:p>
            <a:pPr marL="604838" algn="just">
              <a:spcBef>
                <a:spcPts val="0"/>
              </a:spcBef>
              <a:spcAft>
                <a:spcPts val="0"/>
              </a:spcAft>
              <a:buFont typeface="+mj-lt"/>
              <a:buAutoNum type="arabicPeriod"/>
            </a:pPr>
            <a:r>
              <a:rPr lang="fr-CH" kern="0" dirty="0" smtClean="0"/>
              <a:t>Ingénieur R&amp;D</a:t>
            </a:r>
          </a:p>
          <a:p>
            <a:pPr marL="604838" algn="just">
              <a:spcBef>
                <a:spcPts val="0"/>
              </a:spcBef>
              <a:spcAft>
                <a:spcPts val="0"/>
              </a:spcAft>
              <a:buFont typeface="+mj-lt"/>
              <a:buAutoNum type="arabicPeriod"/>
            </a:pPr>
            <a:r>
              <a:rPr lang="fr-CH" kern="0" dirty="0" smtClean="0"/>
              <a:t>Ingénieur R&amp;D en mécanique</a:t>
            </a:r>
          </a:p>
          <a:p>
            <a:pPr marL="604838" algn="just">
              <a:spcBef>
                <a:spcPts val="0"/>
              </a:spcBef>
              <a:spcAft>
                <a:spcPts val="0"/>
              </a:spcAft>
              <a:buFont typeface="+mj-lt"/>
              <a:buAutoNum type="arabicPeriod"/>
            </a:pPr>
            <a:r>
              <a:rPr lang="fr-CH" kern="0" dirty="0" smtClean="0"/>
              <a:t>ingénieur R&amp;D mécatronique et électronique</a:t>
            </a:r>
          </a:p>
          <a:p>
            <a:pPr marL="604838" algn="just">
              <a:spcBef>
                <a:spcPts val="0"/>
              </a:spcBef>
              <a:spcAft>
                <a:spcPts val="0"/>
              </a:spcAft>
              <a:buFont typeface="+mj-lt"/>
              <a:buAutoNum type="arabicPeriod"/>
            </a:pPr>
            <a:r>
              <a:rPr lang="fr-CH" kern="0" dirty="0" err="1" smtClean="0"/>
              <a:t>Ingenieur</a:t>
            </a:r>
            <a:r>
              <a:rPr lang="fr-CH" kern="0" dirty="0" smtClean="0"/>
              <a:t> software embarqué</a:t>
            </a:r>
          </a:p>
          <a:p>
            <a:pPr marL="604838" algn="just">
              <a:spcBef>
                <a:spcPts val="0"/>
              </a:spcBef>
              <a:spcAft>
                <a:spcPts val="0"/>
              </a:spcAft>
              <a:buFont typeface="+mj-lt"/>
              <a:buAutoNum type="arabicPeriod"/>
            </a:pPr>
            <a:r>
              <a:rPr lang="fr-CH" kern="0" dirty="0" smtClean="0"/>
              <a:t>Ingénieur Système</a:t>
            </a:r>
          </a:p>
          <a:p>
            <a:pPr marL="604838" algn="just">
              <a:spcBef>
                <a:spcPts val="0"/>
              </a:spcBef>
              <a:spcAft>
                <a:spcPts val="0"/>
              </a:spcAft>
              <a:buFont typeface="+mj-lt"/>
              <a:buAutoNum type="arabicPeriod"/>
            </a:pPr>
            <a:r>
              <a:rPr lang="fr-CH" kern="0" dirty="0" smtClean="0"/>
              <a:t>Ingénieur système embarqués, domaine médical</a:t>
            </a:r>
          </a:p>
          <a:p>
            <a:pPr marL="979488" indent="-538163" algn="just">
              <a:spcBef>
                <a:spcPts val="0"/>
              </a:spcBef>
              <a:spcAft>
                <a:spcPts val="0"/>
              </a:spcAft>
              <a:buFont typeface="+mj-lt"/>
              <a:buAutoNum type="arabicPeriod"/>
            </a:pPr>
            <a:r>
              <a:rPr lang="fr-CH" kern="0" dirty="0" smtClean="0"/>
              <a:t>Ingénieur, Chef d'entreprise</a:t>
            </a:r>
          </a:p>
          <a:p>
            <a:pPr marL="979488" indent="-538163" algn="just">
              <a:spcBef>
                <a:spcPts val="0"/>
              </a:spcBef>
              <a:spcAft>
                <a:spcPts val="0"/>
              </a:spcAft>
              <a:buFont typeface="+mj-lt"/>
              <a:buAutoNum type="arabicPeriod"/>
            </a:pPr>
            <a:r>
              <a:rPr lang="fr-CH" kern="0" dirty="0" smtClean="0"/>
              <a:t>Installateur solaire</a:t>
            </a:r>
          </a:p>
          <a:p>
            <a:pPr marL="979488" indent="-538163" algn="just">
              <a:spcBef>
                <a:spcPts val="0"/>
              </a:spcBef>
              <a:spcAft>
                <a:spcPts val="0"/>
              </a:spcAft>
              <a:buFont typeface="+mj-lt"/>
              <a:buAutoNum type="arabicPeriod"/>
            </a:pPr>
            <a:r>
              <a:rPr lang="fr-CH" kern="0" dirty="0" smtClean="0"/>
              <a:t>IT + Développeur</a:t>
            </a:r>
          </a:p>
          <a:p>
            <a:pPr marL="979488" indent="-538163" algn="just">
              <a:spcBef>
                <a:spcPts val="0"/>
              </a:spcBef>
              <a:spcAft>
                <a:spcPts val="0"/>
              </a:spcAft>
              <a:buFont typeface="+mj-lt"/>
              <a:buAutoNum type="arabicPeriod"/>
            </a:pPr>
            <a:r>
              <a:rPr lang="fr-CH" kern="0" dirty="0" err="1" smtClean="0"/>
              <a:t>Manufacturing</a:t>
            </a:r>
            <a:r>
              <a:rPr lang="fr-CH" kern="0" dirty="0" smtClean="0"/>
              <a:t>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Project manager et enseignant</a:t>
            </a:r>
          </a:p>
          <a:p>
            <a:pPr marL="979488" indent="-538163" algn="just">
              <a:spcBef>
                <a:spcPts val="0"/>
              </a:spcBef>
              <a:spcAft>
                <a:spcPts val="0"/>
              </a:spcAft>
              <a:buFont typeface="+mj-lt"/>
              <a:buAutoNum type="arabicPeriod"/>
            </a:pPr>
            <a:r>
              <a:rPr lang="fr-CH" kern="0" dirty="0" err="1" smtClean="0"/>
              <a:t>research</a:t>
            </a:r>
            <a:r>
              <a:rPr lang="fr-CH" kern="0" dirty="0" smtClean="0"/>
              <a:t> and </a:t>
            </a:r>
            <a:r>
              <a:rPr lang="fr-CH" kern="0" dirty="0" err="1" smtClean="0"/>
              <a:t>development</a:t>
            </a:r>
            <a:r>
              <a:rPr lang="fr-CH" kern="0" dirty="0" smtClean="0"/>
              <a:t>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Responsable assurance qualité et livraisons</a:t>
            </a:r>
          </a:p>
          <a:p>
            <a:pPr marL="979488" indent="-538163" algn="just">
              <a:spcBef>
                <a:spcPts val="0"/>
              </a:spcBef>
              <a:spcAft>
                <a:spcPts val="0"/>
              </a:spcAft>
              <a:buFont typeface="+mj-lt"/>
              <a:buAutoNum type="arabicPeriod"/>
            </a:pPr>
            <a:r>
              <a:rPr lang="fr-CH" kern="0" dirty="0" smtClean="0"/>
              <a:t>Responsable des prévisions et de la planification chez Villars Maître Chocolatier SA</a:t>
            </a:r>
          </a:p>
          <a:p>
            <a:pPr marL="979488" indent="-538163" algn="just">
              <a:spcBef>
                <a:spcPts val="0"/>
              </a:spcBef>
              <a:spcAft>
                <a:spcPts val="0"/>
              </a:spcAft>
              <a:buFont typeface="+mj-lt"/>
              <a:buAutoNum type="arabicPeriod"/>
            </a:pPr>
            <a:r>
              <a:rPr lang="fr-CH" kern="0" dirty="0" err="1" smtClean="0"/>
              <a:t>Safety</a:t>
            </a:r>
            <a:r>
              <a:rPr lang="fr-CH" kern="0" dirty="0" smtClean="0"/>
              <a:t> manager</a:t>
            </a:r>
          </a:p>
          <a:p>
            <a:pPr marL="979488" indent="-538163" algn="just">
              <a:spcBef>
                <a:spcPts val="0"/>
              </a:spcBef>
              <a:spcAft>
                <a:spcPts val="0"/>
              </a:spcAft>
              <a:buFont typeface="+mj-lt"/>
              <a:buAutoNum type="arabicPeriod"/>
            </a:pPr>
            <a:r>
              <a:rPr lang="fr-CH" kern="0" dirty="0" smtClean="0"/>
              <a:t>Security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software </a:t>
            </a:r>
            <a:r>
              <a:rPr lang="fr-CH" kern="0" dirty="0" err="1" smtClean="0"/>
              <a:t>developper</a:t>
            </a:r>
            <a:endParaRPr lang="fr-CH" kern="0" dirty="0" smtClean="0"/>
          </a:p>
          <a:p>
            <a:pPr marL="979488" indent="-538163" algn="just">
              <a:spcBef>
                <a:spcPts val="0"/>
              </a:spcBef>
              <a:spcAft>
                <a:spcPts val="0"/>
              </a:spcAft>
              <a:buFont typeface="+mj-lt"/>
              <a:buAutoNum type="arabicPeriod"/>
            </a:pPr>
            <a:r>
              <a:rPr lang="fr-CH" kern="0" dirty="0" smtClean="0"/>
              <a:t>Software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software </a:t>
            </a:r>
            <a:r>
              <a:rPr lang="fr-CH" kern="0" dirty="0" err="1" smtClean="0"/>
              <a:t>ingenieer</a:t>
            </a:r>
            <a:endParaRPr lang="fr-CH" kern="0" dirty="0" smtClean="0"/>
          </a:p>
          <a:p>
            <a:pPr marL="979488" indent="-538163" algn="just">
              <a:spcBef>
                <a:spcPts val="0"/>
              </a:spcBef>
              <a:spcAft>
                <a:spcPts val="0"/>
              </a:spcAft>
              <a:buFont typeface="+mj-lt"/>
              <a:buAutoNum type="arabicPeriod"/>
            </a:pPr>
            <a:r>
              <a:rPr lang="fr-CH" kern="0" dirty="0" smtClean="0"/>
              <a:t>Software ingénieur</a:t>
            </a:r>
          </a:p>
          <a:p>
            <a:pPr marL="979488" indent="-538163" algn="just">
              <a:spcBef>
                <a:spcPts val="0"/>
              </a:spcBef>
              <a:spcAft>
                <a:spcPts val="0"/>
              </a:spcAft>
              <a:buFont typeface="+mj-lt"/>
              <a:buAutoNum type="arabicPeriod"/>
            </a:pPr>
            <a:r>
              <a:rPr lang="fr-CH" kern="0" dirty="0" smtClean="0"/>
              <a:t>System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Team leader ITS / System </a:t>
            </a:r>
            <a:r>
              <a:rPr lang="fr-CH" kern="0" dirty="0" err="1" smtClean="0"/>
              <a:t>Engineer</a:t>
            </a:r>
            <a:endParaRPr lang="fr-CH" kern="0" dirty="0" smtClean="0"/>
          </a:p>
          <a:p>
            <a:pPr marL="979488" indent="-538163" algn="just">
              <a:spcBef>
                <a:spcPts val="0"/>
              </a:spcBef>
              <a:spcAft>
                <a:spcPts val="0"/>
              </a:spcAft>
              <a:buFont typeface="+mj-lt"/>
              <a:buAutoNum type="arabicPeriod"/>
            </a:pPr>
            <a:r>
              <a:rPr lang="fr-CH" kern="0" dirty="0" smtClean="0"/>
              <a:t>Technicien Qualité</a:t>
            </a:r>
          </a:p>
          <a:p>
            <a:pPr marL="979488" indent="-538163" algn="just">
              <a:spcBef>
                <a:spcPts val="0"/>
              </a:spcBef>
              <a:spcAft>
                <a:spcPts val="0"/>
              </a:spcAft>
              <a:buFont typeface="+mj-lt"/>
              <a:buAutoNum type="arabicPeriod"/>
            </a:pPr>
            <a:endParaRPr lang="fr-CH" kern="0" dirty="0" smtClean="0"/>
          </a:p>
          <a:p>
            <a:pPr marL="979488" indent="-538163" algn="just">
              <a:spcBef>
                <a:spcPts val="0"/>
              </a:spcBef>
              <a:spcAft>
                <a:spcPts val="0"/>
              </a:spcAft>
              <a:buFont typeface="+mj-lt"/>
              <a:buAutoNum type="arabicPeriod"/>
            </a:pPr>
            <a:r>
              <a:rPr lang="fr-CH" kern="0" dirty="0" smtClean="0"/>
              <a:t>réponse invalide</a:t>
            </a:r>
          </a:p>
          <a:p>
            <a:pPr marL="979488" indent="-538163" algn="just">
              <a:spcBef>
                <a:spcPts val="0"/>
              </a:spcBef>
              <a:spcAft>
                <a:spcPts val="0"/>
              </a:spcAft>
              <a:buFont typeface="+mj-lt"/>
              <a:buAutoNum type="arabicPeriod"/>
            </a:pPr>
            <a:r>
              <a:rPr lang="fr-CH" kern="0" dirty="0" smtClean="0"/>
              <a:t>réponse invalide </a:t>
            </a:r>
          </a:p>
          <a:p>
            <a:pPr>
              <a:spcBef>
                <a:spcPts val="0"/>
              </a:spcBef>
              <a:spcAft>
                <a:spcPts val="0"/>
              </a:spcAft>
            </a:pPr>
            <a:endParaRPr lang="fr-CH" kern="0" dirty="0"/>
          </a:p>
        </p:txBody>
      </p:sp>
      <p:sp>
        <p:nvSpPr>
          <p:cNvPr id="6" name="ZoneTexte 5"/>
          <p:cNvSpPr txBox="1"/>
          <p:nvPr/>
        </p:nvSpPr>
        <p:spPr>
          <a:xfrm>
            <a:off x="15512007" y="8392368"/>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N=71</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1790333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29168DD8-5F4C-4E7D-8271-55E3D9239D21}"/>
              </a:ext>
            </a:extLst>
          </p:cNvPr>
          <p:cNvSpPr>
            <a:spLocks noGrp="1"/>
          </p:cNvSpPr>
          <p:nvPr>
            <p:ph type="title"/>
          </p:nvPr>
        </p:nvSpPr>
        <p:spPr/>
        <p:txBody>
          <a:bodyPr/>
          <a:lstStyle/>
          <a:p>
            <a:r>
              <a:rPr lang="fr-CH" dirty="0" smtClean="0"/>
              <a:t>Formation MSE HES-SO</a:t>
            </a:r>
            <a:endParaRPr lang="fr-CH" dirty="0"/>
          </a:p>
        </p:txBody>
      </p:sp>
    </p:spTree>
    <p:extLst>
      <p:ext uri="{BB962C8B-B14F-4D97-AF65-F5344CB8AC3E}">
        <p14:creationId xmlns:p14="http://schemas.microsoft.com/office/powerpoint/2010/main" val="3927134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MSE HES-SO </a:t>
            </a:r>
            <a:r>
              <a:rPr lang="fr-CH" sz="2800" dirty="0" smtClean="0"/>
              <a:t>(Q.11)</a:t>
            </a:r>
            <a:endParaRPr lang="fr-CH" sz="2800" dirty="0"/>
          </a:p>
        </p:txBody>
      </p:sp>
      <p:pic>
        <p:nvPicPr>
          <p:cNvPr id="4" name="Image 3"/>
          <p:cNvPicPr>
            <a:picLocks noChangeAspect="1"/>
          </p:cNvPicPr>
          <p:nvPr/>
        </p:nvPicPr>
        <p:blipFill rotWithShape="1">
          <a:blip r:embed="rId3"/>
          <a:srcRect b="1774"/>
          <a:stretch/>
        </p:blipFill>
        <p:spPr>
          <a:xfrm>
            <a:off x="1110407" y="2487712"/>
            <a:ext cx="6971790" cy="5040560"/>
          </a:xfrm>
          <a:prstGeom prst="rect">
            <a:avLst/>
          </a:prstGeom>
        </p:spPr>
      </p:pic>
      <p:sp>
        <p:nvSpPr>
          <p:cNvPr id="5" name="ZoneTexte 4"/>
          <p:cNvSpPr txBox="1"/>
          <p:nvPr/>
        </p:nvSpPr>
        <p:spPr>
          <a:xfrm>
            <a:off x="385993" y="7535220"/>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N=75</a:t>
            </a:r>
            <a:endParaRPr lang="en-US" sz="2000" dirty="0">
              <a:solidFill>
                <a:prstClr val="black">
                  <a:lumMod val="65000"/>
                  <a:lumOff val="35000"/>
                </a:prstClr>
              </a:solidFill>
            </a:endParaRPr>
          </a:p>
        </p:txBody>
      </p:sp>
      <p:sp>
        <p:nvSpPr>
          <p:cNvPr id="6" name="ZoneTexte 5"/>
          <p:cNvSpPr txBox="1"/>
          <p:nvPr/>
        </p:nvSpPr>
        <p:spPr>
          <a:xfrm>
            <a:off x="1550694" y="1619215"/>
            <a:ext cx="6091218" cy="830997"/>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a:t>I</a:t>
            </a:r>
            <a:r>
              <a:rPr lang="fr-CH" sz="2400" dirty="0" smtClean="0"/>
              <a:t>nfluence positive du rattachement </a:t>
            </a:r>
          </a:p>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au MSE national sur l’employabilité en n et %</a:t>
            </a:r>
            <a:endParaRPr lang="fr-CH" sz="2400" dirty="0"/>
          </a:p>
        </p:txBody>
      </p:sp>
      <p:sp>
        <p:nvSpPr>
          <p:cNvPr id="7" name="ZoneTexte 6"/>
          <p:cNvSpPr txBox="1"/>
          <p:nvPr/>
        </p:nvSpPr>
        <p:spPr>
          <a:xfrm>
            <a:off x="4617562" y="2848005"/>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13.3%</a:t>
            </a:r>
            <a:endParaRPr lang="en-US" sz="2000" dirty="0">
              <a:solidFill>
                <a:prstClr val="black">
                  <a:lumMod val="65000"/>
                  <a:lumOff val="35000"/>
                </a:prstClr>
              </a:solidFill>
            </a:endParaRPr>
          </a:p>
        </p:txBody>
      </p:sp>
      <p:pic>
        <p:nvPicPr>
          <p:cNvPr id="8" name="Image 7"/>
          <p:cNvPicPr>
            <a:picLocks noChangeAspect="1"/>
          </p:cNvPicPr>
          <p:nvPr/>
        </p:nvPicPr>
        <p:blipFill rotWithShape="1">
          <a:blip r:embed="rId4"/>
          <a:srcRect l="17049" t="6495" r="20438"/>
          <a:stretch/>
        </p:blipFill>
        <p:spPr>
          <a:xfrm>
            <a:off x="7475906" y="3716502"/>
            <a:ext cx="3035404" cy="2299602"/>
          </a:xfrm>
          <a:prstGeom prst="rect">
            <a:avLst/>
          </a:prstGeom>
        </p:spPr>
      </p:pic>
      <p:sp>
        <p:nvSpPr>
          <p:cNvPr id="9" name="ZoneTexte 8"/>
          <p:cNvSpPr txBox="1"/>
          <p:nvPr/>
        </p:nvSpPr>
        <p:spPr>
          <a:xfrm>
            <a:off x="5718919" y="505349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37.4%</a:t>
            </a:r>
            <a:endParaRPr lang="en-US" sz="2000" dirty="0">
              <a:solidFill>
                <a:prstClr val="black">
                  <a:lumMod val="65000"/>
                  <a:lumOff val="35000"/>
                </a:prstClr>
              </a:solidFill>
            </a:endParaRPr>
          </a:p>
        </p:txBody>
      </p:sp>
      <p:sp>
        <p:nvSpPr>
          <p:cNvPr id="10" name="ZoneTexte 9"/>
          <p:cNvSpPr txBox="1"/>
          <p:nvPr/>
        </p:nvSpPr>
        <p:spPr>
          <a:xfrm>
            <a:off x="2982615" y="623212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13.3%</a:t>
            </a:r>
            <a:endParaRPr lang="en-US" sz="2000" dirty="0">
              <a:solidFill>
                <a:prstClr val="black">
                  <a:lumMod val="65000"/>
                  <a:lumOff val="35000"/>
                </a:prstClr>
              </a:solidFill>
            </a:endParaRPr>
          </a:p>
        </p:txBody>
      </p:sp>
      <p:sp>
        <p:nvSpPr>
          <p:cNvPr id="11" name="ZoneTexte 10"/>
          <p:cNvSpPr txBox="1"/>
          <p:nvPr/>
        </p:nvSpPr>
        <p:spPr>
          <a:xfrm>
            <a:off x="2172407" y="556755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5</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6.7%</a:t>
            </a:r>
            <a:endParaRPr lang="en-US" sz="2000" dirty="0">
              <a:solidFill>
                <a:prstClr val="black">
                  <a:lumMod val="65000"/>
                  <a:lumOff val="35000"/>
                </a:prstClr>
              </a:solidFill>
            </a:endParaRPr>
          </a:p>
        </p:txBody>
      </p:sp>
      <p:sp>
        <p:nvSpPr>
          <p:cNvPr id="12" name="ZoneTexte 11"/>
          <p:cNvSpPr txBox="1"/>
          <p:nvPr/>
        </p:nvSpPr>
        <p:spPr>
          <a:xfrm>
            <a:off x="2294412" y="355589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29.3%</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336459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MSE HES-SO </a:t>
            </a:r>
            <a:r>
              <a:rPr lang="fr-CH" sz="2800" dirty="0" smtClean="0"/>
              <a:t>(Q.12 / Q.13)</a:t>
            </a:r>
            <a:endParaRPr lang="fr-CH" sz="2800" dirty="0"/>
          </a:p>
        </p:txBody>
      </p:sp>
      <p:sp>
        <p:nvSpPr>
          <p:cNvPr id="5" name="ZoneTexte 4"/>
          <p:cNvSpPr txBox="1"/>
          <p:nvPr/>
        </p:nvSpPr>
        <p:spPr>
          <a:xfrm>
            <a:off x="0" y="7041041"/>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N=75</a:t>
            </a:r>
            <a:endParaRPr lang="en-US" sz="2000" dirty="0">
              <a:solidFill>
                <a:prstClr val="black">
                  <a:lumMod val="65000"/>
                  <a:lumOff val="35000"/>
                </a:prstClr>
              </a:solidFill>
            </a:endParaRPr>
          </a:p>
        </p:txBody>
      </p:sp>
      <p:graphicFrame>
        <p:nvGraphicFramePr>
          <p:cNvPr id="12" name="Tableau 11"/>
          <p:cNvGraphicFramePr>
            <a:graphicFrameLocks noGrp="1"/>
          </p:cNvGraphicFramePr>
          <p:nvPr>
            <p:extLst>
              <p:ext uri="{D42A27DB-BD31-4B8C-83A1-F6EECF244321}">
                <p14:modId xmlns:p14="http://schemas.microsoft.com/office/powerpoint/2010/main" val="3940577080"/>
              </p:ext>
            </p:extLst>
          </p:nvPr>
        </p:nvGraphicFramePr>
        <p:xfrm>
          <a:off x="8985695" y="1618959"/>
          <a:ext cx="8682218" cy="8357585"/>
        </p:xfrm>
        <a:graphic>
          <a:graphicData uri="http://schemas.openxmlformats.org/drawingml/2006/table">
            <a:tbl>
              <a:tblPr>
                <a:tableStyleId>{7DF18680-E054-41AD-8BC1-D1AEF772440D}</a:tableStyleId>
              </a:tblPr>
              <a:tblGrid>
                <a:gridCol w="561105"/>
                <a:gridCol w="8121113"/>
              </a:tblGrid>
              <a:tr h="3679264">
                <a:tc>
                  <a:txBody>
                    <a:bodyPr/>
                    <a:lstStyle/>
                    <a:p>
                      <a:pPr algn="ctr" fontAlgn="b"/>
                      <a:r>
                        <a:rPr lang="fr-CH" sz="2000" u="none" strike="noStrike" dirty="0">
                          <a:effectLst/>
                        </a:rPr>
                        <a:t>1</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c>
                  <a:txBody>
                    <a:bodyPr/>
                    <a:lstStyle/>
                    <a:p>
                      <a:pPr algn="l" fontAlgn="b"/>
                      <a:r>
                        <a:rPr lang="fr-CH" sz="2000" u="none" strike="noStrike" dirty="0">
                          <a:effectLst/>
                        </a:rPr>
                        <a:t>J'ai terminé mon Master en TIN, option énergie juste avant que l'option officielle "TE" soit apparu. Ce qui fait que sur mon papier de diplôme de Master, le mot "Energie" n'apparaît nul part. Et au final je peux vous assurer, que le diplôme, c'est la seule chose que les entreprises regardent au niveau Master. Ils ne vont pas en détails sur les cours suivi ou sur les bulletins de notes. Pas le temps pour ça. Et quand les RH analyse un dossier de candidature, même chose. Ils n'ont pas le temps pour ça, ils regardent juste le diplôme. </a:t>
                      </a:r>
                      <a:r>
                        <a:rPr lang="fr-CH" sz="2400" b="1" u="none" strike="noStrike" dirty="0">
                          <a:effectLst/>
                        </a:rPr>
                        <a:t>Je suis donc très déçu que le mot "Energie" n'apparaisse nul part sur le diplôme. Cela a un effet très péjoratif.</a:t>
                      </a:r>
                      <a:endParaRPr lang="fr-CH" sz="2400" b="1" i="0" u="none" strike="noStrike" dirty="0">
                        <a:effectLst/>
                        <a:latin typeface="Arial" panose="020B0604020202020204" pitchFamily="34" charset="0"/>
                      </a:endParaRPr>
                    </a:p>
                  </a:txBody>
                  <a:tcPr marL="9525" marR="9525" marT="9525" marB="0" anchor="ctr">
                    <a:solidFill>
                      <a:srgbClr val="B4EC66">
                        <a:alpha val="92000"/>
                      </a:srgbClr>
                    </a:solidFill>
                  </a:tcPr>
                </a:tc>
              </a:tr>
              <a:tr h="2249641">
                <a:tc>
                  <a:txBody>
                    <a:bodyPr/>
                    <a:lstStyle/>
                    <a:p>
                      <a:pPr algn="ctr" fontAlgn="b"/>
                      <a:r>
                        <a:rPr lang="fr-CH" sz="2000" u="none" strike="noStrike" dirty="0">
                          <a:effectLst/>
                        </a:rPr>
                        <a:t>2</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c>
                  <a:txBody>
                    <a:bodyPr/>
                    <a:lstStyle/>
                    <a:p>
                      <a:pPr algn="l" fontAlgn="b"/>
                      <a:r>
                        <a:rPr lang="fr-CH" sz="2000" u="none" strike="noStrike" dirty="0">
                          <a:effectLst/>
                        </a:rPr>
                        <a:t>La plupart des cours sont soit repris tels quels des cours </a:t>
                      </a:r>
                      <a:r>
                        <a:rPr lang="fr-CH" sz="2000" u="none" strike="noStrike" dirty="0" err="1">
                          <a:effectLst/>
                        </a:rPr>
                        <a:t>Bachelor</a:t>
                      </a:r>
                      <a:r>
                        <a:rPr lang="fr-CH" sz="2000" u="none" strike="noStrike" dirty="0">
                          <a:effectLst/>
                        </a:rPr>
                        <a:t> de chaque école HES soit ne sont que de légères extensions des cours qu'on a déjà suivi au </a:t>
                      </a:r>
                      <a:r>
                        <a:rPr lang="fr-CH" sz="2000" u="none" strike="noStrike" dirty="0" err="1">
                          <a:effectLst/>
                        </a:rPr>
                        <a:t>Bachelor</a:t>
                      </a:r>
                      <a:r>
                        <a:rPr lang="fr-CH" sz="2000" u="none" strike="noStrike" dirty="0">
                          <a:effectLst/>
                        </a:rPr>
                        <a:t>. </a:t>
                      </a:r>
                      <a:r>
                        <a:rPr lang="fr-CH" sz="2400" b="1" u="none" strike="noStrike" dirty="0">
                          <a:effectLst/>
                        </a:rPr>
                        <a:t>Rare sont les cours qui approfondissent réellement un sujet</a:t>
                      </a:r>
                      <a:r>
                        <a:rPr lang="fr-CH" sz="2000" u="none" strike="noStrike" dirty="0">
                          <a:effectLst/>
                        </a:rPr>
                        <a:t>. Les seuls cours qui apportent qqch de neuf sont les cours contextuels C qui ne sont les raisons principales de notre inscription au </a:t>
                      </a:r>
                      <a:r>
                        <a:rPr lang="fr-CH" sz="2000" u="none" strike="noStrike" dirty="0" smtClean="0">
                          <a:effectLst/>
                        </a:rPr>
                        <a:t>MSE.</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r>
              <a:tr h="974449">
                <a:tc>
                  <a:txBody>
                    <a:bodyPr/>
                    <a:lstStyle/>
                    <a:p>
                      <a:pPr algn="ctr" fontAlgn="b"/>
                      <a:r>
                        <a:rPr lang="fr-CH" sz="2000" u="none" strike="noStrike" dirty="0">
                          <a:effectLst/>
                        </a:rPr>
                        <a:t>3</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c>
                  <a:txBody>
                    <a:bodyPr/>
                    <a:lstStyle/>
                    <a:p>
                      <a:pPr algn="l" fontAlgn="b"/>
                      <a:r>
                        <a:rPr lang="fr-CH" sz="2000" u="none" strike="noStrike" dirty="0">
                          <a:effectLst/>
                        </a:rPr>
                        <a:t>Le MSE est une mise à niveau entre les différentes écoles</a:t>
                      </a:r>
                      <a:r>
                        <a:rPr lang="fr-CH" sz="2400" b="1" u="none" strike="noStrike" dirty="0">
                          <a:effectLst/>
                        </a:rPr>
                        <a:t>. En aucun cas une </a:t>
                      </a:r>
                      <a:r>
                        <a:rPr lang="fr-CH" sz="2400" b="1" u="none" strike="noStrike" dirty="0" smtClean="0">
                          <a:effectLst/>
                        </a:rPr>
                        <a:t>spécialisation.</a:t>
                      </a:r>
                      <a:endParaRPr lang="fr-CH" sz="2400" b="1" i="0" u="none" strike="noStrike" dirty="0">
                        <a:effectLst/>
                        <a:latin typeface="Arial" panose="020B0604020202020204" pitchFamily="34" charset="0"/>
                      </a:endParaRPr>
                    </a:p>
                  </a:txBody>
                  <a:tcPr marL="9525" marR="9525" marT="9525" marB="0" anchor="ctr">
                    <a:solidFill>
                      <a:srgbClr val="B4EC66">
                        <a:alpha val="92000"/>
                      </a:srgbClr>
                    </a:solidFill>
                  </a:tcPr>
                </a:tc>
              </a:tr>
              <a:tr h="1454231">
                <a:tc>
                  <a:txBody>
                    <a:bodyPr/>
                    <a:lstStyle/>
                    <a:p>
                      <a:pPr algn="ctr" fontAlgn="b"/>
                      <a:r>
                        <a:rPr lang="fr-CH" sz="2000" u="none" strike="noStrike" dirty="0">
                          <a:effectLst/>
                        </a:rPr>
                        <a:t>4</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c>
                  <a:txBody>
                    <a:bodyPr/>
                    <a:lstStyle/>
                    <a:p>
                      <a:pPr algn="l" fontAlgn="b"/>
                      <a:r>
                        <a:rPr lang="fr-CH" sz="2400" b="1" u="none" strike="noStrike" dirty="0">
                          <a:effectLst/>
                        </a:rPr>
                        <a:t>Les postes proposé sur le marché ont rarement une ressemblance </a:t>
                      </a:r>
                      <a:r>
                        <a:rPr lang="fr-CH" sz="2000" u="none" strike="noStrike" dirty="0">
                          <a:effectLst/>
                        </a:rPr>
                        <a:t>au point de vu descriptif et du travail demander </a:t>
                      </a:r>
                      <a:r>
                        <a:rPr lang="fr-CH" sz="2400" b="1" u="none" strike="noStrike" dirty="0">
                          <a:effectLst/>
                        </a:rPr>
                        <a:t>avec les spécialisation de la MSE</a:t>
                      </a:r>
                      <a:r>
                        <a:rPr lang="fr-CH" sz="2000" u="none" strike="noStrike" dirty="0">
                          <a:effectLst/>
                        </a:rPr>
                        <a:t>.</a:t>
                      </a:r>
                      <a:endParaRPr lang="fr-CH" sz="2000" b="0" i="0" u="none" strike="noStrike" dirty="0">
                        <a:effectLst/>
                        <a:latin typeface="Arial" panose="020B0604020202020204" pitchFamily="34" charset="0"/>
                      </a:endParaRPr>
                    </a:p>
                  </a:txBody>
                  <a:tcPr marL="9525" marR="9525" marT="9525" marB="0" anchor="ctr">
                    <a:solidFill>
                      <a:srgbClr val="B4EC66">
                        <a:alpha val="92000"/>
                      </a:srgbClr>
                    </a:solidFill>
                  </a:tcPr>
                </a:tc>
              </a:tr>
            </a:tbl>
          </a:graphicData>
        </a:graphic>
      </p:graphicFrame>
      <p:sp>
        <p:nvSpPr>
          <p:cNvPr id="13" name="ZoneTexte 12"/>
          <p:cNvSpPr txBox="1"/>
          <p:nvPr/>
        </p:nvSpPr>
        <p:spPr>
          <a:xfrm>
            <a:off x="11454210" y="1157294"/>
            <a:ext cx="374519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pour les Non</a:t>
            </a:r>
            <a:endParaRPr lang="fr-CH" sz="2400" dirty="0"/>
          </a:p>
        </p:txBody>
      </p:sp>
      <p:graphicFrame>
        <p:nvGraphicFramePr>
          <p:cNvPr id="15" name="Graphique 14"/>
          <p:cNvGraphicFramePr>
            <a:graphicFrameLocks/>
          </p:cNvGraphicFramePr>
          <p:nvPr>
            <p:extLst>
              <p:ext uri="{D42A27DB-BD31-4B8C-83A1-F6EECF244321}">
                <p14:modId xmlns:p14="http://schemas.microsoft.com/office/powerpoint/2010/main" val="3278712641"/>
              </p:ext>
            </p:extLst>
          </p:nvPr>
        </p:nvGraphicFramePr>
        <p:xfrm>
          <a:off x="702941" y="1618959"/>
          <a:ext cx="7392242" cy="73494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89192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MSE </a:t>
            </a:r>
            <a:r>
              <a:rPr lang="fr-CH" sz="2800" dirty="0" smtClean="0"/>
              <a:t>(Q.14 / Q.15)…</a:t>
            </a:r>
            <a:endParaRPr lang="fr-CH" sz="2800" dirty="0"/>
          </a:p>
        </p:txBody>
      </p:sp>
      <p:sp>
        <p:nvSpPr>
          <p:cNvPr id="8" name="ZoneTexte 7"/>
          <p:cNvSpPr txBox="1"/>
          <p:nvPr/>
        </p:nvSpPr>
        <p:spPr>
          <a:xfrm>
            <a:off x="7883156" y="724041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graphicFrame>
        <p:nvGraphicFramePr>
          <p:cNvPr id="9" name="Graphique 8"/>
          <p:cNvGraphicFramePr>
            <a:graphicFrameLocks/>
          </p:cNvGraphicFramePr>
          <p:nvPr>
            <p:extLst>
              <p:ext uri="{D42A27DB-BD31-4B8C-83A1-F6EECF244321}">
                <p14:modId xmlns:p14="http://schemas.microsoft.com/office/powerpoint/2010/main" val="2280725446"/>
              </p:ext>
            </p:extLst>
          </p:nvPr>
        </p:nvGraphicFramePr>
        <p:xfrm>
          <a:off x="-94251" y="1651315"/>
          <a:ext cx="8661959" cy="69127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phique 9"/>
          <p:cNvGraphicFramePr>
            <a:graphicFrameLocks/>
          </p:cNvGraphicFramePr>
          <p:nvPr>
            <p:extLst>
              <p:ext uri="{D42A27DB-BD31-4B8C-83A1-F6EECF244321}">
                <p14:modId xmlns:p14="http://schemas.microsoft.com/office/powerpoint/2010/main" val="1456417016"/>
              </p:ext>
            </p:extLst>
          </p:nvPr>
        </p:nvGraphicFramePr>
        <p:xfrm>
          <a:off x="9863058" y="1665717"/>
          <a:ext cx="7865784" cy="6984776"/>
        </p:xfrm>
        <a:graphic>
          <a:graphicData uri="http://schemas.openxmlformats.org/drawingml/2006/chart">
            <c:chart xmlns:c="http://schemas.openxmlformats.org/drawingml/2006/chart" xmlns:r="http://schemas.openxmlformats.org/officeDocument/2006/relationships" r:id="rId3"/>
          </a:graphicData>
        </a:graphic>
      </p:graphicFrame>
      <p:sp>
        <p:nvSpPr>
          <p:cNvPr id="12" name="ZoneTexte 11"/>
          <p:cNvSpPr txBox="1"/>
          <p:nvPr/>
        </p:nvSpPr>
        <p:spPr>
          <a:xfrm>
            <a:off x="4566791" y="5296024"/>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68.6%</a:t>
            </a:r>
            <a:endParaRPr lang="en-US" sz="2000" dirty="0">
              <a:solidFill>
                <a:schemeClr val="bg1"/>
              </a:solidFill>
            </a:endParaRPr>
          </a:p>
        </p:txBody>
      </p:sp>
      <p:sp>
        <p:nvSpPr>
          <p:cNvPr id="13" name="ZoneTexte 12"/>
          <p:cNvSpPr txBox="1"/>
          <p:nvPr/>
        </p:nvSpPr>
        <p:spPr>
          <a:xfrm>
            <a:off x="1489261" y="5830775"/>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4.6%</a:t>
            </a:r>
            <a:endParaRPr lang="en-US" sz="2000" dirty="0">
              <a:solidFill>
                <a:schemeClr val="bg1"/>
              </a:solidFill>
            </a:endParaRPr>
          </a:p>
        </p:txBody>
      </p:sp>
      <p:sp>
        <p:nvSpPr>
          <p:cNvPr id="14" name="ZoneTexte 13"/>
          <p:cNvSpPr txBox="1"/>
          <p:nvPr/>
        </p:nvSpPr>
        <p:spPr>
          <a:xfrm>
            <a:off x="1758479" y="414091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22.1%</a:t>
            </a:r>
            <a:endParaRPr lang="en-US" sz="2000" dirty="0">
              <a:solidFill>
                <a:schemeClr val="bg1"/>
              </a:solidFill>
            </a:endParaRPr>
          </a:p>
        </p:txBody>
      </p:sp>
      <p:sp>
        <p:nvSpPr>
          <p:cNvPr id="15" name="ZoneTexte 14"/>
          <p:cNvSpPr txBox="1"/>
          <p:nvPr/>
        </p:nvSpPr>
        <p:spPr>
          <a:xfrm>
            <a:off x="3219091" y="2775744"/>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4</a:t>
            </a:r>
          </a:p>
          <a:p>
            <a:pPr algn="ctr">
              <a:defRPr sz="3600" b="0" i="0" u="none" strike="noStrike" kern="1200" baseline="0">
                <a:solidFill>
                  <a:prstClr val="black">
                    <a:lumMod val="65000"/>
                    <a:lumOff val="35000"/>
                  </a:prstClr>
                </a:solidFill>
                <a:latin typeface="+mn-lt"/>
                <a:ea typeface="+mn-ea"/>
                <a:cs typeface="+mn-cs"/>
              </a:defRPr>
            </a:pPr>
            <a:r>
              <a:rPr lang="en-US" sz="2000" dirty="0" smtClean="0"/>
              <a:t>4.7%</a:t>
            </a:r>
            <a:endParaRPr lang="en-US" sz="2000" dirty="0"/>
          </a:p>
        </p:txBody>
      </p:sp>
      <p:sp>
        <p:nvSpPr>
          <p:cNvPr id="16" name="ZoneTexte 15"/>
          <p:cNvSpPr txBox="1"/>
          <p:nvPr/>
        </p:nvSpPr>
        <p:spPr>
          <a:xfrm>
            <a:off x="14791927" y="529703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67.4%</a:t>
            </a:r>
            <a:endParaRPr lang="en-US" sz="2000" dirty="0">
              <a:solidFill>
                <a:schemeClr val="bg1"/>
              </a:solidFill>
            </a:endParaRPr>
          </a:p>
        </p:txBody>
      </p:sp>
      <p:sp>
        <p:nvSpPr>
          <p:cNvPr id="17" name="ZoneTexte 16"/>
          <p:cNvSpPr txBox="1"/>
          <p:nvPr/>
        </p:nvSpPr>
        <p:spPr>
          <a:xfrm>
            <a:off x="10770286" y="5865991"/>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3.5%</a:t>
            </a:r>
            <a:endParaRPr lang="en-US" sz="2000" dirty="0">
              <a:solidFill>
                <a:schemeClr val="bg1"/>
              </a:solidFill>
            </a:endParaRPr>
          </a:p>
        </p:txBody>
      </p:sp>
      <p:sp>
        <p:nvSpPr>
          <p:cNvPr id="18" name="ZoneTexte 17"/>
          <p:cNvSpPr txBox="1"/>
          <p:nvPr/>
        </p:nvSpPr>
        <p:spPr>
          <a:xfrm>
            <a:off x="11024223" y="4804162"/>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9.3%</a:t>
            </a:r>
            <a:endParaRPr lang="en-US" sz="2000" dirty="0">
              <a:solidFill>
                <a:schemeClr val="bg1"/>
              </a:solidFill>
            </a:endParaRPr>
          </a:p>
        </p:txBody>
      </p:sp>
      <p:sp>
        <p:nvSpPr>
          <p:cNvPr id="19" name="ZoneTexte 18"/>
          <p:cNvSpPr txBox="1"/>
          <p:nvPr/>
        </p:nvSpPr>
        <p:spPr>
          <a:xfrm>
            <a:off x="12094768" y="3322497"/>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17</a:t>
            </a:r>
          </a:p>
          <a:p>
            <a:pPr algn="ctr">
              <a:defRPr sz="3600" b="0" i="0" u="none" strike="noStrike" kern="1200" baseline="0">
                <a:solidFill>
                  <a:prstClr val="black">
                    <a:lumMod val="65000"/>
                    <a:lumOff val="35000"/>
                  </a:prstClr>
                </a:solidFill>
                <a:latin typeface="+mn-lt"/>
                <a:ea typeface="+mn-ea"/>
                <a:cs typeface="+mn-cs"/>
              </a:defRPr>
            </a:pPr>
            <a:r>
              <a:rPr lang="en-US" sz="2000" dirty="0" smtClean="0"/>
              <a:t>19.8%</a:t>
            </a:r>
            <a:endParaRPr lang="en-US" sz="2000" dirty="0"/>
          </a:p>
        </p:txBody>
      </p:sp>
      <p:pic>
        <p:nvPicPr>
          <p:cNvPr id="3" name="Image 2"/>
          <p:cNvPicPr>
            <a:picLocks noChangeAspect="1"/>
          </p:cNvPicPr>
          <p:nvPr/>
        </p:nvPicPr>
        <p:blipFill rotWithShape="1">
          <a:blip r:embed="rId4"/>
          <a:srcRect l="61458" t="13206" b="39376"/>
          <a:stretch/>
        </p:blipFill>
        <p:spPr>
          <a:xfrm>
            <a:off x="7194368" y="3338985"/>
            <a:ext cx="4757380" cy="3377985"/>
          </a:xfrm>
          <a:prstGeom prst="rect">
            <a:avLst/>
          </a:prstGeom>
        </p:spPr>
      </p:pic>
    </p:spTree>
    <p:extLst>
      <p:ext uri="{BB962C8B-B14F-4D97-AF65-F5344CB8AC3E}">
        <p14:creationId xmlns:p14="http://schemas.microsoft.com/office/powerpoint/2010/main" val="2855042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289950279"/>
              </p:ext>
            </p:extLst>
          </p:nvPr>
        </p:nvGraphicFramePr>
        <p:xfrm>
          <a:off x="385993" y="1378944"/>
          <a:ext cx="17281920" cy="7633905"/>
        </p:xfrm>
        <a:graphic>
          <a:graphicData uri="http://schemas.openxmlformats.org/drawingml/2006/table">
            <a:tbl>
              <a:tblPr>
                <a:tableStyleId>{C4B1156A-380E-4F78-BDF5-A606A8083BF9}</a:tableStyleId>
              </a:tblPr>
              <a:tblGrid>
                <a:gridCol w="705362"/>
                <a:gridCol w="3184084"/>
                <a:gridCol w="13392474"/>
              </a:tblGrid>
              <a:tr h="589855">
                <a:tc>
                  <a:txBody>
                    <a:bodyPr/>
                    <a:lstStyle/>
                    <a:p>
                      <a:pPr algn="l" fontAlgn="b"/>
                      <a:r>
                        <a:rPr lang="fr-CH" sz="1800" u="none" strike="noStrike" dirty="0">
                          <a:effectLst/>
                        </a:rPr>
                        <a:t>1</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Cours ex cathedra inapropriés</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A mon avis, l'apprentissage théorique peut se faire dans le cadres d'exercice pratiques. l'enseignement ex cathedra n'est pas approprié pour des étudiants possédants des bases théorique importantes.</a:t>
                      </a:r>
                      <a:endParaRPr lang="fr-CH" sz="1800" b="0" i="0" u="none" strike="noStrike">
                        <a:effectLst/>
                        <a:latin typeface="Arial" panose="020B0604020202020204" pitchFamily="34" charset="0"/>
                      </a:endParaRPr>
                    </a:p>
                  </a:txBody>
                  <a:tcPr marL="7193" marR="7193" marT="7193" marB="0" anchor="b"/>
                </a:tc>
              </a:tr>
              <a:tr h="122287">
                <a:tc>
                  <a:txBody>
                    <a:bodyPr/>
                    <a:lstStyle/>
                    <a:p>
                      <a:pPr algn="l" fontAlgn="b"/>
                      <a:r>
                        <a:rPr lang="fr-CH" sz="1800" u="none" strike="noStrike" dirty="0">
                          <a:effectLst/>
                        </a:rPr>
                        <a:t>2</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Cours mal organisés</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C'est équilibré mais certains cours ne sont pas très bien organisés.</a:t>
                      </a:r>
                      <a:endParaRPr lang="fr-CH" sz="1800" b="0" i="0" u="none" strike="noStrike">
                        <a:effectLst/>
                        <a:latin typeface="Arial" panose="020B0604020202020204" pitchFamily="34" charset="0"/>
                      </a:endParaRPr>
                    </a:p>
                  </a:txBody>
                  <a:tcPr marL="7193" marR="7193" marT="7193" marB="0" anchor="b"/>
                </a:tc>
              </a:tr>
              <a:tr h="237381">
                <a:tc>
                  <a:txBody>
                    <a:bodyPr/>
                    <a:lstStyle/>
                    <a:p>
                      <a:pPr algn="l" fontAlgn="b"/>
                      <a:r>
                        <a:rPr lang="fr-CH" sz="1800" u="none" strike="noStrike">
                          <a:effectLst/>
                        </a:rPr>
                        <a:t>3</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Equilibre bon</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Cela dépend beaucoup des cours choisis. Dans mon cas, j'ai trouvé que l'équilibre théorie et pratique était bon.</a:t>
                      </a:r>
                      <a:endParaRPr lang="fr-CH" sz="1800" b="0" i="0" u="none" strike="noStrike">
                        <a:effectLst/>
                        <a:latin typeface="Arial" panose="020B0604020202020204" pitchFamily="34" charset="0"/>
                      </a:endParaRPr>
                    </a:p>
                  </a:txBody>
                  <a:tcPr marL="7193" marR="7193" marT="7193" marB="0" anchor="b"/>
                </a:tc>
              </a:tr>
              <a:tr h="122287">
                <a:tc>
                  <a:txBody>
                    <a:bodyPr/>
                    <a:lstStyle/>
                    <a:p>
                      <a:pPr algn="l" fontAlgn="b"/>
                      <a:r>
                        <a:rPr lang="fr-CH" sz="1800" u="none" strike="noStrike" dirty="0">
                          <a:effectLst/>
                        </a:rPr>
                        <a:t>4</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Equilibre bon</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Excellent équilibre, ne changez pas cela !</a:t>
                      </a:r>
                      <a:endParaRPr lang="fr-CH" sz="1800" b="0" i="0" u="none" strike="noStrike">
                        <a:effectLst/>
                        <a:latin typeface="Arial" panose="020B0604020202020204" pitchFamily="34" charset="0"/>
                      </a:endParaRPr>
                    </a:p>
                  </a:txBody>
                  <a:tcPr marL="7193" marR="7193" marT="7193" marB="0" anchor="b"/>
                </a:tc>
              </a:tr>
              <a:tr h="366861">
                <a:tc>
                  <a:txBody>
                    <a:bodyPr/>
                    <a:lstStyle/>
                    <a:p>
                      <a:pPr algn="l" fontAlgn="b"/>
                      <a:r>
                        <a:rPr lang="fr-CH" sz="1800" u="none" strike="noStrike" dirty="0">
                          <a:effectLst/>
                        </a:rPr>
                        <a:t>5</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Equilibre bon</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C'était très équilibré durant la formation.</a:t>
                      </a:r>
                      <a:endParaRPr lang="fr-CH" sz="1800" b="0" i="0" u="none" strike="noStrike">
                        <a:effectLst/>
                        <a:latin typeface="Arial" panose="020B0604020202020204" pitchFamily="34" charset="0"/>
                      </a:endParaRPr>
                    </a:p>
                  </a:txBody>
                  <a:tcPr marL="7193" marR="7193" marT="7193" marB="0" anchor="b"/>
                </a:tc>
              </a:tr>
              <a:tr h="733723">
                <a:tc>
                  <a:txBody>
                    <a:bodyPr/>
                    <a:lstStyle/>
                    <a:p>
                      <a:pPr algn="l" fontAlgn="b"/>
                      <a:r>
                        <a:rPr lang="fr-CH" sz="1800" u="none" strike="noStrike" dirty="0">
                          <a:effectLst/>
                        </a:rPr>
                        <a:t>6</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Examen d'entré souhaitable</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La théorie et la pratique sont nivelés par la bas car il n'y a pas d'examen d'entrée. On se retrouve donc avec une théorie et de la pratique qui sont en décalage avec le niveau moyen de la classe. Un examen d'entrée exigent permettrait de garantir un bon niveau moyen de base avec lequel on peut aller plus vite et plus loin sur la matière sans devoir réexpliquer à chaque fois ce qu'une minorité ne sait pas.</a:t>
                      </a:r>
                      <a:endParaRPr lang="fr-CH" sz="1800" b="0" i="0" u="none" strike="noStrike">
                        <a:effectLst/>
                        <a:latin typeface="Arial" panose="020B0604020202020204" pitchFamily="34" charset="0"/>
                      </a:endParaRPr>
                    </a:p>
                  </a:txBody>
                  <a:tcPr marL="7193" marR="7193" marT="7193" marB="0" anchor="b"/>
                </a:tc>
              </a:tr>
              <a:tr h="237381">
                <a:tc>
                  <a:txBody>
                    <a:bodyPr/>
                    <a:lstStyle/>
                    <a:p>
                      <a:pPr algn="l" fontAlgn="b"/>
                      <a:r>
                        <a:rPr lang="fr-CH" sz="1800" u="none" strike="noStrike">
                          <a:effectLst/>
                        </a:rPr>
                        <a:t>7</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Niveau bas</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Le niveau est cependant un peu bas suivant le cours ou les personnes qui y participent...</a:t>
                      </a:r>
                      <a:endParaRPr lang="fr-CH" sz="1800" b="0" i="0" u="none" strike="noStrike">
                        <a:effectLst/>
                        <a:latin typeface="Arial" panose="020B0604020202020204" pitchFamily="34" charset="0"/>
                      </a:endParaRPr>
                    </a:p>
                  </a:txBody>
                  <a:tcPr marL="7193" marR="7193" marT="7193" marB="0" anchor="b"/>
                </a:tc>
              </a:tr>
              <a:tr h="489148">
                <a:tc>
                  <a:txBody>
                    <a:bodyPr/>
                    <a:lstStyle/>
                    <a:p>
                      <a:pPr algn="l" fontAlgn="b"/>
                      <a:r>
                        <a:rPr lang="fr-CH" sz="1800" u="none" strike="noStrike" dirty="0">
                          <a:effectLst/>
                        </a:rPr>
                        <a:t>8</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Malheureusement pour beaucoup de cours il y a beaucoup de théorie mais peu de pratique. Et plus spécialement de la pratique utilisée en entreprise. Certains cours offrent de la pratique mais décalée par rapport au monde professionnel.</a:t>
                      </a:r>
                      <a:endParaRPr lang="fr-CH" sz="1800" b="0" i="0" u="none" strike="noStrike">
                        <a:effectLst/>
                        <a:latin typeface="Arial" panose="020B0604020202020204" pitchFamily="34" charset="0"/>
                      </a:endParaRPr>
                    </a:p>
                  </a:txBody>
                  <a:tcPr marL="7193" marR="7193" marT="7193" marB="0" anchor="b"/>
                </a:tc>
              </a:tr>
              <a:tr h="1222871">
                <a:tc>
                  <a:txBody>
                    <a:bodyPr/>
                    <a:lstStyle/>
                    <a:p>
                      <a:pPr algn="l" fontAlgn="b"/>
                      <a:r>
                        <a:rPr lang="fr-CH" sz="1800" u="none" strike="noStrike" dirty="0">
                          <a:effectLst/>
                        </a:rPr>
                        <a:t>9</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Durant le </a:t>
                      </a:r>
                      <a:r>
                        <a:rPr lang="fr-CH" sz="1800" u="none" strike="noStrike" dirty="0" err="1">
                          <a:effectLst/>
                        </a:rPr>
                        <a:t>Bachelor</a:t>
                      </a:r>
                      <a:r>
                        <a:rPr lang="fr-CH" sz="1800" u="none" strike="noStrike" dirty="0">
                          <a:effectLst/>
                        </a:rPr>
                        <a:t> HES, il y a beaucoup de laboratoires et de travaux </a:t>
                      </a:r>
                      <a:r>
                        <a:rPr lang="fr-CH" sz="1800" u="none" strike="noStrike" dirty="0" err="1">
                          <a:effectLst/>
                        </a:rPr>
                        <a:t>travaux</a:t>
                      </a:r>
                      <a:r>
                        <a:rPr lang="fr-CH" sz="1800" u="none" strike="noStrike" dirty="0">
                          <a:effectLst/>
                        </a:rPr>
                        <a:t> orientés Ra&amp;D. Le MSE en Energie que j'ai fait avait tendance a être plus général et donc plus théorique, même s'il a eu le mérite d'approfondir certain aspect de mes connaissances lors du PA et du TM (Encore faut-il trouver un PA ou un TM en relation avec ce qu'on désire faire plus tard).</a:t>
                      </a:r>
                      <a:br>
                        <a:rPr lang="fr-CH" sz="1800" u="none" strike="noStrike" dirty="0">
                          <a:effectLst/>
                        </a:rPr>
                      </a:br>
                      <a:r>
                        <a:rPr lang="fr-CH" sz="1800" u="none" strike="noStrike" dirty="0">
                          <a:effectLst/>
                        </a:rPr>
                        <a:t>La plupart des cours avaient une orientation théorique. Les outils et connaissances pratiques que j'utilise actuellement dans le cadre professionnel émanent plus du </a:t>
                      </a:r>
                      <a:r>
                        <a:rPr lang="fr-CH" sz="1800" u="none" strike="noStrike" dirty="0" err="1">
                          <a:effectLst/>
                        </a:rPr>
                        <a:t>Bachelor</a:t>
                      </a:r>
                      <a:r>
                        <a:rPr lang="fr-CH" sz="1800" u="none" strike="noStrike" dirty="0">
                          <a:effectLst/>
                        </a:rPr>
                        <a:t> et de mes recherches personnelles.</a:t>
                      </a:r>
                      <a:endParaRPr lang="fr-CH" sz="1800" b="0" i="0" u="none" strike="noStrike" dirty="0">
                        <a:effectLst/>
                        <a:latin typeface="Arial" panose="020B0604020202020204" pitchFamily="34" charset="0"/>
                      </a:endParaRPr>
                    </a:p>
                  </a:txBody>
                  <a:tcPr marL="7193" marR="7193" marT="7193" marB="0" anchor="b"/>
                </a:tc>
              </a:tr>
              <a:tr h="122287">
                <a:tc>
                  <a:txBody>
                    <a:bodyPr/>
                    <a:lstStyle/>
                    <a:p>
                      <a:pPr algn="l" fontAlgn="b"/>
                      <a:r>
                        <a:rPr lang="fr-CH" sz="1800" u="none" strike="noStrike" dirty="0">
                          <a:effectLst/>
                        </a:rPr>
                        <a:t>10</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Il y a très peu de mise en pratique sur les sujet appris en cours.</a:t>
                      </a:r>
                      <a:endParaRPr lang="fr-CH" sz="1800" b="0" i="0" u="none" strike="noStrike">
                        <a:effectLst/>
                        <a:latin typeface="Arial" panose="020B0604020202020204" pitchFamily="34" charset="0"/>
                      </a:endParaRPr>
                    </a:p>
                  </a:txBody>
                  <a:tcPr marL="7193" marR="7193" marT="7193" marB="0" anchor="b"/>
                </a:tc>
              </a:tr>
              <a:tr h="122287">
                <a:tc>
                  <a:txBody>
                    <a:bodyPr/>
                    <a:lstStyle/>
                    <a:p>
                      <a:pPr algn="l" fontAlgn="b"/>
                      <a:r>
                        <a:rPr lang="fr-CH" sz="1800" u="none" strike="noStrike" dirty="0">
                          <a:effectLst/>
                        </a:rPr>
                        <a:t>11</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Pas assez de pratique</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a:effectLst/>
                        </a:rPr>
                        <a:t>Il fadurait plus de pratique 60%</a:t>
                      </a:r>
                      <a:endParaRPr lang="fr-CH" sz="1800" b="0" i="0" u="none" strike="noStrike">
                        <a:effectLst/>
                        <a:latin typeface="Arial" panose="020B0604020202020204" pitchFamily="34" charset="0"/>
                      </a:endParaRPr>
                    </a:p>
                  </a:txBody>
                  <a:tcPr marL="7193" marR="7193" marT="7193" marB="0" anchor="b"/>
                </a:tc>
              </a:tr>
              <a:tr h="856010">
                <a:tc>
                  <a:txBody>
                    <a:bodyPr/>
                    <a:lstStyle/>
                    <a:p>
                      <a:pPr algn="l" fontAlgn="b"/>
                      <a:r>
                        <a:rPr lang="fr-CH" sz="1800" u="none" strike="noStrike" dirty="0">
                          <a:effectLst/>
                        </a:rPr>
                        <a:t>12</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Pas assez de pratique</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C'est pas une question qui applique pour toutes les branches je dirais, mais il est vrai que pour certaines matières il aurait fallu un travail en laboratoire plus conséquent. Souvent c'est le souhait des </a:t>
                      </a:r>
                      <a:r>
                        <a:rPr lang="fr-CH" sz="1800" u="none" strike="noStrike" dirty="0" err="1">
                          <a:effectLst/>
                        </a:rPr>
                        <a:t>enseigants</a:t>
                      </a:r>
                      <a:r>
                        <a:rPr lang="fr-CH" sz="1800" u="none" strike="noStrike" dirty="0">
                          <a:effectLst/>
                        </a:rPr>
                        <a:t> mais le format du master avec des cours à Lausanne et laboratoires ailleurs n'aide pas à solutionner ceci. J'ai beaucoup apprécié par contre les laboratoires eus qui ont permis d'approfondir et bien comprendre la théorie.</a:t>
                      </a:r>
                      <a:endParaRPr lang="fr-CH" sz="1800" b="0" i="0" u="none" strike="noStrike" dirty="0">
                        <a:effectLst/>
                        <a:latin typeface="Arial" panose="020B0604020202020204" pitchFamily="34" charset="0"/>
                      </a:endParaRPr>
                    </a:p>
                  </a:txBody>
                  <a:tcPr marL="7193" marR="7193" marT="7193" marB="0" anchor="b"/>
                </a:tc>
              </a:tr>
              <a:tr h="122287">
                <a:tc>
                  <a:txBody>
                    <a:bodyPr/>
                    <a:lstStyle/>
                    <a:p>
                      <a:pPr algn="l" fontAlgn="b"/>
                      <a:r>
                        <a:rPr lang="fr-CH" sz="1800" u="none" strike="noStrike">
                          <a:effectLst/>
                        </a:rPr>
                        <a:t>13</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Stage professionnel souhaitable</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Un stage professionnel serait le bienvenue</a:t>
                      </a:r>
                      <a:endParaRPr lang="fr-CH" sz="1800" b="0" i="0" u="none" strike="noStrike">
                        <a:effectLst/>
                        <a:latin typeface="Arial" panose="020B0604020202020204" pitchFamily="34" charset="0"/>
                      </a:endParaRPr>
                    </a:p>
                  </a:txBody>
                  <a:tcPr marL="7193" marR="7193" marT="7193" marB="0" anchor="b"/>
                </a:tc>
              </a:tr>
              <a:tr h="244574">
                <a:tc>
                  <a:txBody>
                    <a:bodyPr/>
                    <a:lstStyle/>
                    <a:p>
                      <a:pPr algn="l" fontAlgn="b"/>
                      <a:r>
                        <a:rPr lang="fr-CH" sz="1800" u="none" strike="noStrike">
                          <a:effectLst/>
                        </a:rPr>
                        <a:t>14</a:t>
                      </a:r>
                      <a:endParaRPr lang="fr-CH" sz="1800" b="0" i="0" u="none" strike="noStrike">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Trop de différence entre les cours</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a:effectLst/>
                        </a:rPr>
                        <a:t>Il me manque l'option pour dire qu'il y a une différence important entre les different cours. (Ca depent beaucoup de l'enseignant)</a:t>
                      </a:r>
                      <a:endParaRPr lang="fr-CH" sz="1800" b="0" i="0" u="none" strike="noStrike">
                        <a:effectLst/>
                        <a:latin typeface="Arial" panose="020B0604020202020204" pitchFamily="34" charset="0"/>
                      </a:endParaRPr>
                    </a:p>
                  </a:txBody>
                  <a:tcPr marL="7193" marR="7193" marT="7193" marB="0" anchor="b"/>
                </a:tc>
              </a:tr>
              <a:tr h="489148">
                <a:tc>
                  <a:txBody>
                    <a:bodyPr/>
                    <a:lstStyle/>
                    <a:p>
                      <a:pPr algn="l" fontAlgn="b"/>
                      <a:r>
                        <a:rPr lang="fr-CH" sz="1800" u="none" strike="noStrike" dirty="0">
                          <a:effectLst/>
                        </a:rPr>
                        <a:t>15</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Trop de gestion de projet</a:t>
                      </a:r>
                      <a:endParaRPr lang="fr-CH" sz="1800" b="0" i="0" u="none" strike="noStrike" dirty="0">
                        <a:effectLst/>
                        <a:latin typeface="Arial" panose="020B0604020202020204" pitchFamily="34" charset="0"/>
                      </a:endParaRPr>
                    </a:p>
                  </a:txBody>
                  <a:tcPr marL="7193" marR="7193" marT="7193" marB="0" anchor="b"/>
                </a:tc>
                <a:tc>
                  <a:txBody>
                    <a:bodyPr/>
                    <a:lstStyle/>
                    <a:p>
                      <a:pPr algn="l" fontAlgn="b"/>
                      <a:r>
                        <a:rPr lang="fr-CH" sz="1800" u="none" strike="noStrike" dirty="0">
                          <a:effectLst/>
                        </a:rPr>
                        <a:t>Et beaucoup trop de "gestion de projet"... Vous avez bien fait de supprimer ce cours cher et ennuyeux. La gestion de projet passe d'abords par le fait de savoir ce qu'est un projet. Pas de le vendre au plus offrant quand on a rien a proposer.</a:t>
                      </a:r>
                      <a:endParaRPr lang="fr-CH" sz="1800" b="0" i="0" u="none" strike="noStrike" dirty="0">
                        <a:effectLst/>
                        <a:latin typeface="Arial" panose="020B0604020202020204" pitchFamily="34" charset="0"/>
                      </a:endParaRPr>
                    </a:p>
                  </a:txBody>
                  <a:tcPr marL="7193" marR="7193" marT="7193" marB="0" anchor="b"/>
                </a:tc>
              </a:tr>
            </a:tbl>
          </a:graphicData>
        </a:graphic>
      </p:graphicFrame>
      <p:sp>
        <p:nvSpPr>
          <p:cNvPr id="2" name="Titre 1"/>
          <p:cNvSpPr>
            <a:spLocks noGrp="1"/>
          </p:cNvSpPr>
          <p:nvPr>
            <p:ph type="title"/>
          </p:nvPr>
        </p:nvSpPr>
        <p:spPr/>
        <p:txBody>
          <a:bodyPr/>
          <a:lstStyle/>
          <a:p>
            <a:r>
              <a:rPr lang="fr-CH" dirty="0" smtClean="0"/>
              <a:t>…Formation MSE HES-SO </a:t>
            </a:r>
            <a:r>
              <a:rPr lang="fr-CH" sz="2800" dirty="0" smtClean="0"/>
              <a:t>(Q.14)… </a:t>
            </a:r>
            <a:endParaRPr lang="fr-CH" dirty="0"/>
          </a:p>
        </p:txBody>
      </p:sp>
      <p:sp>
        <p:nvSpPr>
          <p:cNvPr id="4" name="ZoneTexte 3"/>
          <p:cNvSpPr txBox="1"/>
          <p:nvPr/>
        </p:nvSpPr>
        <p:spPr>
          <a:xfrm>
            <a:off x="8608348" y="651626"/>
            <a:ext cx="6975820"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théorie et pratique</a:t>
            </a:r>
            <a:endParaRPr lang="fr-CH" sz="2400" dirty="0"/>
          </a:p>
        </p:txBody>
      </p:sp>
      <p:graphicFrame>
        <p:nvGraphicFramePr>
          <p:cNvPr id="5" name="Graphique 4"/>
          <p:cNvGraphicFramePr>
            <a:graphicFrameLocks/>
          </p:cNvGraphicFramePr>
          <p:nvPr>
            <p:extLst>
              <p:ext uri="{D42A27DB-BD31-4B8C-83A1-F6EECF244321}">
                <p14:modId xmlns:p14="http://schemas.microsoft.com/office/powerpoint/2010/main" val="625676942"/>
              </p:ext>
            </p:extLst>
          </p:nvPr>
        </p:nvGraphicFramePr>
        <p:xfrm>
          <a:off x="5295980" y="1876632"/>
          <a:ext cx="6624736" cy="33192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66709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6311" y="986227"/>
            <a:ext cx="17281920" cy="677926"/>
          </a:xfrm>
        </p:spPr>
        <p:txBody>
          <a:bodyPr/>
          <a:lstStyle/>
          <a:p>
            <a:r>
              <a:rPr lang="fr-CH" dirty="0" smtClean="0"/>
              <a:t>…Formation </a:t>
            </a:r>
            <a:r>
              <a:rPr lang="fr-CH" dirty="0"/>
              <a:t>MSE HES-SO </a:t>
            </a:r>
            <a:r>
              <a:rPr lang="fr-CH" sz="2800" dirty="0"/>
              <a:t>(</a:t>
            </a:r>
            <a:r>
              <a:rPr lang="fr-CH" sz="2800" dirty="0" smtClean="0"/>
              <a:t>Q.15) </a:t>
            </a:r>
            <a:endParaRPr lang="fr-CH" dirty="0"/>
          </a:p>
        </p:txBody>
      </p:sp>
      <p:sp>
        <p:nvSpPr>
          <p:cNvPr id="4" name="ZoneTexte 3"/>
          <p:cNvSpPr txBox="1"/>
          <p:nvPr/>
        </p:nvSpPr>
        <p:spPr>
          <a:xfrm>
            <a:off x="8887271" y="1094357"/>
            <a:ext cx="5475859"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équilibre MA/PA</a:t>
            </a:r>
            <a:endParaRPr lang="fr-CH" sz="2400" dirty="0"/>
          </a:p>
        </p:txBody>
      </p:sp>
      <p:graphicFrame>
        <p:nvGraphicFramePr>
          <p:cNvPr id="7" name="Tableau 6"/>
          <p:cNvGraphicFramePr>
            <a:graphicFrameLocks noGrp="1"/>
          </p:cNvGraphicFramePr>
          <p:nvPr>
            <p:extLst>
              <p:ext uri="{D42A27DB-BD31-4B8C-83A1-F6EECF244321}">
                <p14:modId xmlns:p14="http://schemas.microsoft.com/office/powerpoint/2010/main" val="3807709320"/>
              </p:ext>
            </p:extLst>
          </p:nvPr>
        </p:nvGraphicFramePr>
        <p:xfrm>
          <a:off x="1326431" y="2487712"/>
          <a:ext cx="14473608" cy="3607268"/>
        </p:xfrm>
        <a:graphic>
          <a:graphicData uri="http://schemas.openxmlformats.org/drawingml/2006/table">
            <a:tbl>
              <a:tblPr>
                <a:tableStyleId>{22838BEF-8BB2-4498-84A7-C5851F593DF1}</a:tableStyleId>
              </a:tblPr>
              <a:tblGrid>
                <a:gridCol w="2880320"/>
                <a:gridCol w="11593288"/>
              </a:tblGrid>
              <a:tr h="509381">
                <a:tc>
                  <a:txBody>
                    <a:bodyPr/>
                    <a:lstStyle/>
                    <a:p>
                      <a:pPr algn="l" fontAlgn="b"/>
                      <a:r>
                        <a:rPr lang="fr-CH" sz="2000" u="none" strike="noStrike" dirty="0" smtClean="0">
                          <a:effectLst/>
                        </a:rPr>
                        <a:t>1</a:t>
                      </a:r>
                      <a:endParaRPr lang="fr-CH" sz="2000" b="0" i="0" u="none" strike="noStrike" dirty="0">
                        <a:effectLst/>
                        <a:latin typeface="Arial" panose="020B0604020202020204" pitchFamily="34" charset="0"/>
                      </a:endParaRPr>
                    </a:p>
                  </a:txBody>
                  <a:tcPr marL="8793" marR="8793" marT="8793" marB="0" anchor="b"/>
                </a:tc>
                <a:tc>
                  <a:txBody>
                    <a:bodyPr/>
                    <a:lstStyle/>
                    <a:p>
                      <a:pPr algn="l" fontAlgn="b"/>
                      <a:r>
                        <a:rPr lang="fr-CH" sz="2000" u="none" strike="noStrike" dirty="0">
                          <a:effectLst/>
                        </a:rPr>
                        <a:t>Cet équilibre conviendrait s'il y avait eu la possibilité de continuer avec une thèse de doctorat après le MSE. Le MSE étant pour l'instant le niveau d'étude HES le plus élevé, </a:t>
                      </a:r>
                      <a:r>
                        <a:rPr lang="fr-CH" sz="2400" b="1" u="none" strike="noStrike" dirty="0">
                          <a:effectLst/>
                        </a:rPr>
                        <a:t>il conviendrait qu'il soit dans la continuité du </a:t>
                      </a:r>
                      <a:r>
                        <a:rPr lang="fr-CH" sz="2400" b="1" u="none" strike="noStrike" dirty="0" err="1">
                          <a:effectLst/>
                        </a:rPr>
                        <a:t>Bachelor</a:t>
                      </a:r>
                      <a:r>
                        <a:rPr lang="fr-CH" sz="2400" b="1" u="none" strike="noStrike" dirty="0">
                          <a:effectLst/>
                        </a:rPr>
                        <a:t> HES</a:t>
                      </a:r>
                      <a:r>
                        <a:rPr lang="fr-CH" sz="2000" u="none" strike="noStrike" dirty="0">
                          <a:effectLst/>
                        </a:rPr>
                        <a:t> avec un accent encore plus poussé vers la pratique, y compris pour les cours de science fondamentale.</a:t>
                      </a:r>
                      <a:endParaRPr lang="fr-CH" sz="2000" b="0" i="0" u="none" strike="noStrike" dirty="0">
                        <a:effectLst/>
                        <a:latin typeface="Arial" panose="020B0604020202020204" pitchFamily="34" charset="0"/>
                      </a:endParaRPr>
                    </a:p>
                  </a:txBody>
                  <a:tcPr marL="8793" marR="8793" marT="8793" marB="0" anchor="b"/>
                </a:tc>
              </a:tr>
              <a:tr h="509381">
                <a:tc>
                  <a:txBody>
                    <a:bodyPr/>
                    <a:lstStyle/>
                    <a:p>
                      <a:pPr algn="l" fontAlgn="b"/>
                      <a:r>
                        <a:rPr lang="fr-CH" sz="2000" u="none" strike="noStrike" dirty="0" smtClean="0">
                          <a:effectLst/>
                        </a:rPr>
                        <a:t>2</a:t>
                      </a:r>
                      <a:endParaRPr lang="fr-CH" sz="2000" b="0" i="0" u="none" strike="noStrike" dirty="0">
                        <a:effectLst/>
                        <a:latin typeface="Arial" panose="020B0604020202020204" pitchFamily="34" charset="0"/>
                      </a:endParaRPr>
                    </a:p>
                  </a:txBody>
                  <a:tcPr marL="8793" marR="8793" marT="8793" marB="0" anchor="b"/>
                </a:tc>
                <a:tc>
                  <a:txBody>
                    <a:bodyPr/>
                    <a:lstStyle/>
                    <a:p>
                      <a:pPr algn="l" fontAlgn="b"/>
                      <a:r>
                        <a:rPr lang="fr-CH" sz="2000" u="none" strike="noStrike" dirty="0">
                          <a:effectLst/>
                        </a:rPr>
                        <a:t>J'aurais aimé </a:t>
                      </a:r>
                      <a:r>
                        <a:rPr lang="fr-CH" sz="2400" b="1" u="none" strike="noStrike" dirty="0">
                          <a:effectLst/>
                        </a:rPr>
                        <a:t>avoir plus des cours MA </a:t>
                      </a:r>
                      <a:r>
                        <a:rPr lang="fr-CH" sz="2000" u="none" strike="noStrike" dirty="0">
                          <a:effectLst/>
                        </a:rPr>
                        <a:t>qui ont été pour moi d'un très haut intérêt.</a:t>
                      </a:r>
                      <a:endParaRPr lang="fr-CH" sz="2000" b="0" i="0" u="none" strike="noStrike" dirty="0">
                        <a:effectLst/>
                        <a:latin typeface="Arial" panose="020B0604020202020204" pitchFamily="34" charset="0"/>
                      </a:endParaRPr>
                    </a:p>
                  </a:txBody>
                  <a:tcPr marL="8793" marR="8793" marT="8793" marB="0" anchor="b"/>
                </a:tc>
              </a:tr>
              <a:tr h="509381">
                <a:tc>
                  <a:txBody>
                    <a:bodyPr/>
                    <a:lstStyle/>
                    <a:p>
                      <a:pPr algn="l" fontAlgn="b"/>
                      <a:r>
                        <a:rPr lang="fr-CH" sz="2000" u="none" strike="noStrike" dirty="0" smtClean="0">
                          <a:effectLst/>
                        </a:rPr>
                        <a:t>3</a:t>
                      </a:r>
                      <a:endParaRPr lang="fr-CH" sz="2000" b="0" i="0" u="none" strike="noStrike" dirty="0">
                        <a:effectLst/>
                        <a:latin typeface="Arial" panose="020B0604020202020204" pitchFamily="34" charset="0"/>
                      </a:endParaRPr>
                    </a:p>
                  </a:txBody>
                  <a:tcPr marL="8793" marR="8793" marT="8793" marB="0" anchor="b"/>
                </a:tc>
                <a:tc>
                  <a:txBody>
                    <a:bodyPr/>
                    <a:lstStyle/>
                    <a:p>
                      <a:pPr algn="l" fontAlgn="b"/>
                      <a:r>
                        <a:rPr lang="fr-CH" sz="2000" u="none" strike="noStrike" dirty="0">
                          <a:effectLst/>
                        </a:rPr>
                        <a:t>Pour moi, ce sont les </a:t>
                      </a:r>
                      <a:r>
                        <a:rPr lang="fr-CH" sz="2400" b="1" u="none" strike="noStrike" dirty="0">
                          <a:effectLst/>
                        </a:rPr>
                        <a:t>2 points forts</a:t>
                      </a:r>
                      <a:r>
                        <a:rPr lang="fr-CH" sz="2000" u="none" strike="noStrike" dirty="0">
                          <a:effectLst/>
                        </a:rPr>
                        <a:t> de votre formation que j'ai suivi. J'ai pu m'épanouir pleinement grâce à ces 2 projets.</a:t>
                      </a:r>
                      <a:endParaRPr lang="fr-CH" sz="2000" b="0" i="0" u="none" strike="noStrike" dirty="0">
                        <a:effectLst/>
                        <a:latin typeface="Arial" panose="020B0604020202020204" pitchFamily="34" charset="0"/>
                      </a:endParaRPr>
                    </a:p>
                  </a:txBody>
                  <a:tcPr marL="8793" marR="8793" marT="8793" marB="0" anchor="b"/>
                </a:tc>
              </a:tr>
              <a:tr h="356207">
                <a:tc>
                  <a:txBody>
                    <a:bodyPr/>
                    <a:lstStyle/>
                    <a:p>
                      <a:pPr algn="l" fontAlgn="b"/>
                      <a:r>
                        <a:rPr lang="fr-CH" sz="2000" u="none" strike="noStrike" dirty="0" smtClean="0">
                          <a:effectLst/>
                        </a:rPr>
                        <a:t>Pas compris la question</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c>
                  <a:txBody>
                    <a:bodyPr/>
                    <a:lstStyle/>
                    <a:p>
                      <a:pPr algn="l" fontAlgn="b"/>
                      <a:r>
                        <a:rPr lang="fr-CH" sz="2000" u="none" strike="noStrike" dirty="0">
                          <a:effectLst/>
                        </a:rPr>
                        <a:t>Je ne me rappelle plus de ce qu'est MA/PA...</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r>
              <a:tr h="356207">
                <a:tc>
                  <a:txBody>
                    <a:bodyPr/>
                    <a:lstStyle/>
                    <a:p>
                      <a:pPr algn="l" fontAlgn="b"/>
                      <a:r>
                        <a:rPr lang="fr-CH" sz="2000" u="none" strike="noStrike" smtClean="0">
                          <a:effectLst/>
                        </a:rPr>
                        <a:t>Pas compris la question</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c>
                  <a:txBody>
                    <a:bodyPr/>
                    <a:lstStyle/>
                    <a:p>
                      <a:pPr algn="l" fontAlgn="b"/>
                      <a:r>
                        <a:rPr lang="fr-CH" sz="2000" u="none" strike="noStrike" dirty="0">
                          <a:effectLst/>
                        </a:rPr>
                        <a:t>2 ans après, je ne me souviens plus quels cours étaient MA et quels cours était PA.</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r>
              <a:tr h="356207">
                <a:tc>
                  <a:txBody>
                    <a:bodyPr/>
                    <a:lstStyle/>
                    <a:p>
                      <a:pPr algn="l" fontAlgn="b"/>
                      <a:r>
                        <a:rPr lang="fr-CH" sz="2000" u="none" strike="noStrike" dirty="0" smtClean="0">
                          <a:effectLst/>
                        </a:rPr>
                        <a:t>Pas compris la question</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c>
                  <a:txBody>
                    <a:bodyPr/>
                    <a:lstStyle/>
                    <a:p>
                      <a:pPr algn="l" fontAlgn="b"/>
                      <a:r>
                        <a:rPr lang="fr-CH" sz="2000" u="none" strike="noStrike" dirty="0">
                          <a:effectLst/>
                        </a:rPr>
                        <a:t>Pas compris la question...</a:t>
                      </a:r>
                      <a:endParaRPr lang="fr-CH" sz="2000" b="0" i="0" u="none" strike="noStrike" dirty="0">
                        <a:effectLst/>
                        <a:latin typeface="Arial" panose="020B0604020202020204" pitchFamily="34" charset="0"/>
                      </a:endParaRPr>
                    </a:p>
                  </a:txBody>
                  <a:tcPr marL="8793" marR="8793" marT="8793" marB="0" anchor="b">
                    <a:solidFill>
                      <a:schemeClr val="bg1">
                        <a:lumMod val="85000"/>
                      </a:schemeClr>
                    </a:solidFill>
                  </a:tcPr>
                </a:tc>
              </a:tr>
            </a:tbl>
          </a:graphicData>
        </a:graphic>
      </p:graphicFrame>
    </p:spTree>
    <p:extLst>
      <p:ext uri="{BB962C8B-B14F-4D97-AF65-F5344CB8AC3E}">
        <p14:creationId xmlns:p14="http://schemas.microsoft.com/office/powerpoint/2010/main" val="2432581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MSE HES-SO </a:t>
            </a:r>
            <a:r>
              <a:rPr lang="fr-CH" sz="2800" dirty="0" smtClean="0"/>
              <a:t>(Q.16-Q.27)…</a:t>
            </a:r>
            <a:endParaRPr lang="fr-CH" dirty="0"/>
          </a:p>
        </p:txBody>
      </p:sp>
      <p:sp>
        <p:nvSpPr>
          <p:cNvPr id="6" name="ZoneTexte 5"/>
          <p:cNvSpPr txBox="1"/>
          <p:nvPr/>
        </p:nvSpPr>
        <p:spPr>
          <a:xfrm>
            <a:off x="746398" y="8478961"/>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N=75</a:t>
            </a:r>
            <a:endParaRPr lang="en-US" sz="2000" dirty="0">
              <a:solidFill>
                <a:prstClr val="black">
                  <a:lumMod val="65000"/>
                  <a:lumOff val="35000"/>
                </a:prstClr>
              </a:solidFill>
            </a:endParaRPr>
          </a:p>
        </p:txBody>
      </p:sp>
      <p:graphicFrame>
        <p:nvGraphicFramePr>
          <p:cNvPr id="7" name="Graphique 6"/>
          <p:cNvGraphicFramePr>
            <a:graphicFrameLocks/>
          </p:cNvGraphicFramePr>
          <p:nvPr>
            <p:extLst>
              <p:ext uri="{D42A27DB-BD31-4B8C-83A1-F6EECF244321}">
                <p14:modId xmlns:p14="http://schemas.microsoft.com/office/powerpoint/2010/main" val="3261093742"/>
              </p:ext>
            </p:extLst>
          </p:nvPr>
        </p:nvGraphicFramePr>
        <p:xfrm>
          <a:off x="2078181" y="1407592"/>
          <a:ext cx="13897544" cy="78488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7025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Sondage</a:t>
            </a:r>
            <a:endParaRPr lang="fr-CH" dirty="0"/>
          </a:p>
        </p:txBody>
      </p:sp>
    </p:spTree>
    <p:extLst>
      <p:ext uri="{BB962C8B-B14F-4D97-AF65-F5344CB8AC3E}">
        <p14:creationId xmlns:p14="http://schemas.microsoft.com/office/powerpoint/2010/main" val="2055728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a:t>
            </a:r>
            <a:r>
              <a:rPr lang="fr-CH" dirty="0"/>
              <a:t>MSE HES-SO </a:t>
            </a:r>
            <a:r>
              <a:rPr lang="fr-CH" sz="2800" dirty="0"/>
              <a:t>(Q.16-Q.27</a:t>
            </a:r>
            <a:r>
              <a:rPr lang="fr-CH" sz="2800" dirty="0" smtClean="0"/>
              <a:t>)…</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79089676"/>
              </p:ext>
            </p:extLst>
          </p:nvPr>
        </p:nvGraphicFramePr>
        <p:xfrm>
          <a:off x="102296" y="1221422"/>
          <a:ext cx="17857984" cy="8944838"/>
        </p:xfrm>
        <a:graphic>
          <a:graphicData uri="http://schemas.openxmlformats.org/drawingml/2006/table">
            <a:tbl>
              <a:tblPr firstRow="1" firstCol="1">
                <a:tableStyleId>{5C22544A-7EE6-4342-B048-85BDC9FD1C3A}</a:tableStyleId>
              </a:tblPr>
              <a:tblGrid>
                <a:gridCol w="2160240"/>
                <a:gridCol w="6912768"/>
                <a:gridCol w="6336704"/>
                <a:gridCol w="2448272"/>
              </a:tblGrid>
              <a:tr h="317696">
                <a:tc>
                  <a:txBody>
                    <a:bodyPr/>
                    <a:lstStyle/>
                    <a:p>
                      <a:pPr algn="l" fontAlgn="b"/>
                      <a:endParaRPr lang="fr-CH" sz="1800" b="0" i="0" u="none" strike="noStrike" dirty="0">
                        <a:solidFill>
                          <a:sysClr val="windowText" lastClr="000000"/>
                        </a:solidFill>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Commentaire1</a:t>
                      </a:r>
                      <a:endParaRPr lang="fr-CH" sz="1800" b="0" i="0" u="none" strike="noStrike" dirty="0">
                        <a:solidFill>
                          <a:sysClr val="windowText" lastClr="000000"/>
                        </a:solidFill>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Commentaire2</a:t>
                      </a:r>
                      <a:endParaRPr lang="fr-CH" sz="1800" b="0" i="0" u="none" strike="noStrike" dirty="0">
                        <a:solidFill>
                          <a:sysClr val="windowText" lastClr="000000"/>
                        </a:solidFill>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Commentaire3</a:t>
                      </a:r>
                      <a:endParaRPr lang="fr-CH" sz="1800" b="0" i="0" u="none" strike="noStrike" dirty="0">
                        <a:solidFill>
                          <a:sysClr val="windowText" lastClr="000000"/>
                        </a:solidFill>
                        <a:effectLst/>
                        <a:latin typeface="Arial" panose="020B0604020202020204" pitchFamily="34" charset="0"/>
                      </a:endParaRPr>
                    </a:p>
                  </a:txBody>
                  <a:tcPr marL="0" marR="0" marT="0" marB="0" anchor="b"/>
                </a:tc>
              </a:tr>
              <a:tr h="575990">
                <a:tc>
                  <a:txBody>
                    <a:bodyPr/>
                    <a:lstStyle/>
                    <a:p>
                      <a:pPr marL="179388" indent="0" algn="l" fontAlgn="b"/>
                      <a:r>
                        <a:rPr lang="fr-CH" sz="1800" u="none" strike="noStrike" dirty="0">
                          <a:effectLst/>
                        </a:rPr>
                        <a:t>Production et </a:t>
                      </a:r>
                      <a:r>
                        <a:rPr lang="fr-CH" sz="1800" u="none" strike="noStrike" dirty="0" err="1" smtClean="0">
                          <a:effectLst/>
                        </a:rPr>
                        <a:t>manufacturing</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smtClean="0">
                          <a:effectLst/>
                        </a:rPr>
                        <a:t>Mais </a:t>
                      </a:r>
                      <a:r>
                        <a:rPr lang="fr-CH" sz="2000" b="1" u="none" strike="noStrike" dirty="0">
                          <a:effectLst/>
                        </a:rPr>
                        <a:t>trop de cours généraux et pas assez de profondeur </a:t>
                      </a:r>
                      <a:r>
                        <a:rPr lang="fr-CH" sz="1800" u="none" strike="noStrike" dirty="0">
                          <a:effectLst/>
                        </a:rPr>
                        <a:t>spécifique dans les cours</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Formation en </a:t>
                      </a:r>
                      <a:r>
                        <a:rPr lang="fr-CH" sz="2000" b="1" u="none" strike="noStrike" dirty="0">
                          <a:effectLst/>
                        </a:rPr>
                        <a:t>analyse structurelle mécanique à été utile </a:t>
                      </a:r>
                      <a:r>
                        <a:rPr lang="fr-CH" sz="1800" u="none" strike="noStrike" dirty="0">
                          <a:effectLst/>
                        </a:rPr>
                        <a:t>(t-</a:t>
                      </a:r>
                      <a:r>
                        <a:rPr lang="fr-CH" sz="1800" u="none" strike="noStrike" dirty="0" err="1">
                          <a:effectLst/>
                        </a:rPr>
                        <a:t>meca</a:t>
                      </a:r>
                      <a:r>
                        <a:rPr lang="fr-CH" sz="1800" u="none" strike="noStrike" dirty="0">
                          <a:effectLst/>
                        </a:rPr>
                        <a:t> et </a:t>
                      </a:r>
                      <a:r>
                        <a:rPr lang="fr-CH" sz="1800" u="none" strike="noStrike" dirty="0" err="1">
                          <a:effectLst/>
                        </a:rPr>
                        <a:t>elements</a:t>
                      </a:r>
                      <a:r>
                        <a:rPr lang="fr-CH" sz="1800" u="none" strike="noStrike" dirty="0">
                          <a:effectLst/>
                        </a:rPr>
                        <a:t> finis).</a:t>
                      </a:r>
                      <a:endParaRPr lang="fr-CH" sz="1800" b="0" i="0" u="none" strike="noStrike" dirty="0">
                        <a:effectLst/>
                        <a:latin typeface="Arial" panose="020B0604020202020204" pitchFamily="34" charset="0"/>
                      </a:endParaRPr>
                    </a:p>
                  </a:txBody>
                  <a:tcPr marL="0" marR="0" marT="0" marB="0" anchor="b"/>
                </a:tc>
                <a:tc>
                  <a:txBody>
                    <a:bodyPr/>
                    <a:lstStyle/>
                    <a:p>
                      <a:endParaRPr lang="fr-CH"/>
                    </a:p>
                  </a:txBody>
                  <a:tcPr marL="0" marR="0" marT="0" marB="0" anchor="b"/>
                </a:tc>
              </a:tr>
              <a:tr h="575990">
                <a:tc>
                  <a:txBody>
                    <a:bodyPr/>
                    <a:lstStyle/>
                    <a:p>
                      <a:pPr marL="179388" indent="0" algn="l" fontAlgn="b"/>
                      <a:r>
                        <a:rPr lang="fr-CH" sz="1800" u="none" strike="noStrike" dirty="0">
                          <a:effectLst/>
                        </a:rPr>
                        <a:t>Systèmes </a:t>
                      </a:r>
                      <a:r>
                        <a:rPr lang="fr-CH" sz="1800" u="none" strike="noStrike" dirty="0" smtClean="0">
                          <a:effectLst/>
                        </a:rPr>
                        <a:t>embarqués</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a:effectLst/>
                        </a:rPr>
                        <a:t>Il </a:t>
                      </a:r>
                      <a:r>
                        <a:rPr lang="fr-CH" sz="2000" b="1" u="none" strike="noStrike" dirty="0">
                          <a:effectLst/>
                        </a:rPr>
                        <a:t>faut demander à des professionnels </a:t>
                      </a:r>
                      <a:r>
                        <a:rPr lang="fr-CH" sz="1800" u="none" strike="noStrike" dirty="0">
                          <a:effectLst/>
                        </a:rPr>
                        <a:t>de l'industrie de venir donner leur avis sur le genre d'incendie qu'ils veulent.</a:t>
                      </a:r>
                      <a:endParaRPr lang="fr-CH" sz="1800" b="0" i="0" u="none" strike="noStrike" dirty="0">
                        <a:effectLst/>
                        <a:latin typeface="Arial" panose="020B0604020202020204" pitchFamily="34" charset="0"/>
                      </a:endParaRPr>
                    </a:p>
                  </a:txBody>
                  <a:tcPr marL="0" marR="0" marT="0" marB="0" anchor="b"/>
                </a:tc>
                <a:tc>
                  <a:txBody>
                    <a:bodyPr/>
                    <a:lstStyle/>
                    <a:p>
                      <a:endParaRPr lang="fr-CH"/>
                    </a:p>
                  </a:txBody>
                  <a:tcPr marL="0" marR="0" marT="0" marB="0" anchor="b"/>
                </a:tc>
                <a:tc>
                  <a:txBody>
                    <a:bodyPr/>
                    <a:lstStyle/>
                    <a:p>
                      <a:endParaRPr lang="fr-CH"/>
                    </a:p>
                  </a:txBody>
                  <a:tcPr marL="0" marR="0" marT="0" marB="0" anchor="b"/>
                </a:tc>
              </a:tr>
              <a:tr h="2284991">
                <a:tc>
                  <a:txBody>
                    <a:bodyPr/>
                    <a:lstStyle/>
                    <a:p>
                      <a:pPr marL="179388" indent="0" algn="l" fontAlgn="b"/>
                      <a:r>
                        <a:rPr lang="fr-CH" sz="1800" u="none" strike="noStrike" dirty="0">
                          <a:effectLst/>
                        </a:rPr>
                        <a:t>Energie </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2000" b="1" u="none" strike="noStrike" dirty="0">
                          <a:effectLst/>
                        </a:rPr>
                        <a:t>Personne ne voit le mot "Energie</a:t>
                      </a:r>
                      <a:r>
                        <a:rPr lang="fr-CH" sz="1800" u="none" strike="noStrike" dirty="0">
                          <a:effectLst/>
                        </a:rPr>
                        <a:t>" sur le diplôme, encore une fois.</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Après c'est assez relatif à l'emploi. Je travaille dans la planification énergétique du bâtiment et le pilotage de projet dans le domaine bâti; il n'y avait </a:t>
                      </a:r>
                      <a:r>
                        <a:rPr lang="fr-CH" sz="2000" b="1" u="none" strike="noStrike" dirty="0">
                          <a:effectLst/>
                        </a:rPr>
                        <a:t>aucun module ouvert sur le bâtiment </a:t>
                      </a:r>
                      <a:r>
                        <a:rPr lang="fr-CH" sz="1800" u="none" strike="noStrike" dirty="0">
                          <a:effectLst/>
                        </a:rPr>
                        <a:t>lors de ma formation MSE. Je pense aussi que de manière générale, la plupart des étudiants diplômés MSE TIN-Energie utilisent beaucoup plus leurs compétences acquises en </a:t>
                      </a:r>
                      <a:r>
                        <a:rPr lang="fr-CH" sz="1800" u="none" strike="noStrike" dirty="0" err="1">
                          <a:effectLst/>
                        </a:rPr>
                        <a:t>bachelor</a:t>
                      </a:r>
                      <a:r>
                        <a:rPr lang="fr-CH" sz="1800" u="none" strike="noStrike" dirty="0">
                          <a:effectLst/>
                        </a:rPr>
                        <a:t> HES. Ce qui n'enlève en rien l'ouverture d'esprit qu'apporte le MSE.</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C'est un </a:t>
                      </a:r>
                      <a:r>
                        <a:rPr lang="fr-CH" sz="2000" b="1" u="none" strike="noStrike" dirty="0">
                          <a:effectLst/>
                        </a:rPr>
                        <a:t>domaine très demandé </a:t>
                      </a:r>
                      <a:r>
                        <a:rPr lang="fr-CH" sz="1800" u="none" strike="noStrike" dirty="0">
                          <a:effectLst/>
                        </a:rPr>
                        <a:t>sur le marché actuel.</a:t>
                      </a:r>
                      <a:endParaRPr lang="fr-CH" sz="1800" b="0" i="0" u="none" strike="noStrike" dirty="0">
                        <a:effectLst/>
                        <a:latin typeface="Arial" panose="020B0604020202020204" pitchFamily="34" charset="0"/>
                      </a:endParaRPr>
                    </a:p>
                  </a:txBody>
                  <a:tcPr marL="0" marR="0" marT="0" marB="0" anchor="b"/>
                </a:tc>
              </a:tr>
              <a:tr h="287995">
                <a:tc>
                  <a:txBody>
                    <a:bodyPr/>
                    <a:lstStyle/>
                    <a:p>
                      <a:pPr marL="179388" indent="0" algn="l" fontAlgn="b"/>
                      <a:r>
                        <a:rPr lang="fr-CH" sz="1800" u="none" strike="noStrike" dirty="0" smtClean="0">
                          <a:effectLst/>
                        </a:rPr>
                        <a:t>Mécatronique</a:t>
                      </a:r>
                      <a:endParaRPr lang="fr-CH" sz="1800" b="0" i="0" u="none" strike="noStrike" dirty="0">
                        <a:effectLst/>
                        <a:latin typeface="Arial" panose="020B0604020202020204" pitchFamily="34" charset="0"/>
                      </a:endParaRPr>
                    </a:p>
                  </a:txBody>
                  <a:tcPr marL="0" marR="0" marT="0" marB="0" anchor="ctr"/>
                </a:tc>
                <a:tc gridSpan="3">
                  <a:txBody>
                    <a:bodyPr/>
                    <a:lstStyle/>
                    <a:p>
                      <a:pPr algn="l" fontAlgn="b"/>
                      <a:r>
                        <a:rPr lang="fr-CH" sz="1800" u="none" strike="noStrike" dirty="0" smtClean="0">
                          <a:effectLst/>
                        </a:rPr>
                        <a:t>Pas de commentaires </a:t>
                      </a:r>
                      <a:endParaRPr lang="fr-CH" sz="1800" b="0" i="0" u="none" strike="noStrike" dirty="0">
                        <a:effectLst/>
                        <a:latin typeface="Arial" panose="020B0604020202020204" pitchFamily="34" charset="0"/>
                      </a:endParaRPr>
                    </a:p>
                  </a:txBody>
                  <a:tcPr marL="0" marR="0" marT="0" marB="0" anchor="b"/>
                </a:tc>
                <a:tc hMerge="1">
                  <a:txBody>
                    <a:bodyPr/>
                    <a:lstStyle/>
                    <a:p>
                      <a:endParaRPr lang="fr-CH"/>
                    </a:p>
                  </a:txBody>
                  <a:tcPr/>
                </a:tc>
                <a:tc hMerge="1">
                  <a:txBody>
                    <a:bodyPr/>
                    <a:lstStyle/>
                    <a:p>
                      <a:endParaRPr lang="fr-CH"/>
                    </a:p>
                  </a:txBody>
                  <a:tcPr/>
                </a:tc>
              </a:tr>
              <a:tr h="3743936">
                <a:tc>
                  <a:txBody>
                    <a:bodyPr/>
                    <a:lstStyle/>
                    <a:p>
                      <a:pPr marL="179388" indent="0" algn="l" fontAlgn="b"/>
                      <a:r>
                        <a:rPr lang="fr-CH" sz="1800" u="none" strike="noStrike" dirty="0" smtClean="0">
                          <a:effectLst/>
                        </a:rPr>
                        <a:t>Biomédical</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a:effectLst/>
                        </a:rPr>
                        <a:t>Très pertinente vu que c'est un </a:t>
                      </a:r>
                      <a:r>
                        <a:rPr lang="fr-CH" sz="1800" u="none" strike="noStrike" dirty="0" err="1" smtClean="0">
                          <a:effectLst/>
                        </a:rPr>
                        <a:t>dommaine</a:t>
                      </a:r>
                      <a:r>
                        <a:rPr lang="fr-CH" sz="1800" u="none" strike="noStrike" dirty="0" smtClean="0">
                          <a:effectLst/>
                        </a:rPr>
                        <a:t> </a:t>
                      </a:r>
                      <a:r>
                        <a:rPr lang="fr-CH" sz="1800" u="none" strike="noStrike" dirty="0">
                          <a:effectLst/>
                        </a:rPr>
                        <a:t>fort utilisé en Suisse mais qui malheureusement n'est </a:t>
                      </a:r>
                      <a:r>
                        <a:rPr lang="fr-CH" sz="2000" b="1" u="none" strike="noStrike" dirty="0">
                          <a:effectLst/>
                        </a:rPr>
                        <a:t>pas assez développé</a:t>
                      </a:r>
                      <a:r>
                        <a:rPr lang="fr-CH" sz="1800" u="none" strike="noStrike" dirty="0">
                          <a:effectLst/>
                        </a:rPr>
                        <a:t> au cours du Master. On manque des formations plus pointues de biologie, anatomie. Dans mon cas malheureusement le cours de Régulation n'a pas été donné lors de mon passage et il aurait aussi fallu à mon CV. Je crois que les opportunités sont vastes dans cette option. En outre, certains d'entre nous (moi fortement touché) ont est restés fortement </a:t>
                      </a:r>
                      <a:r>
                        <a:rPr lang="fr-CH" sz="1800" u="none" strike="noStrike" dirty="0" err="1" smtClean="0">
                          <a:effectLst/>
                        </a:rPr>
                        <a:t>frustés</a:t>
                      </a:r>
                      <a:r>
                        <a:rPr lang="fr-CH" sz="1800" u="none" strike="noStrike" dirty="0" smtClean="0">
                          <a:effectLst/>
                        </a:rPr>
                        <a:t> </a:t>
                      </a:r>
                      <a:r>
                        <a:rPr lang="fr-CH" sz="1800" u="none" strike="noStrike" dirty="0">
                          <a:effectLst/>
                        </a:rPr>
                        <a:t>que le Master ne nous permet pas d'</a:t>
                      </a:r>
                      <a:r>
                        <a:rPr lang="fr-CH" sz="1800" u="none" strike="noStrike" dirty="0" err="1">
                          <a:effectLst/>
                        </a:rPr>
                        <a:t>acceder</a:t>
                      </a:r>
                      <a:r>
                        <a:rPr lang="fr-CH" sz="1800" u="none" strike="noStrike" dirty="0">
                          <a:effectLst/>
                        </a:rPr>
                        <a:t> en Suisse aux programmes doctorales. Soit un </a:t>
                      </a:r>
                      <a:r>
                        <a:rPr lang="fr-CH" sz="1800" u="none" strike="noStrike" dirty="0" err="1">
                          <a:effectLst/>
                        </a:rPr>
                        <a:t>re-fait</a:t>
                      </a:r>
                      <a:r>
                        <a:rPr lang="fr-CH" sz="1800" u="none" strike="noStrike" dirty="0">
                          <a:effectLst/>
                        </a:rPr>
                        <a:t> un master similaire à Berne, soit on essaie longtemps et difficilement d'attraper des projets qui </a:t>
                      </a:r>
                      <a:r>
                        <a:rPr lang="fr-CH" sz="1800" u="none" strike="noStrike" dirty="0" err="1">
                          <a:effectLst/>
                        </a:rPr>
                        <a:t>menent</a:t>
                      </a:r>
                      <a:r>
                        <a:rPr lang="fr-CH" sz="1800" u="none" strike="noStrike" dirty="0">
                          <a:effectLst/>
                        </a:rPr>
                        <a:t> à cette voie. J'espère que cette situation, à mon avis politique, trouvera une solution pour les futures générations. Un Master c'est un Master Universitaire. Preuve: des étudiants MSE </a:t>
                      </a:r>
                      <a:r>
                        <a:rPr lang="fr-CH" sz="1800" u="none" strike="noStrike" dirty="0" err="1">
                          <a:effectLst/>
                        </a:rPr>
                        <a:t>accédent</a:t>
                      </a:r>
                      <a:r>
                        <a:rPr lang="fr-CH" sz="1800" u="none" strike="noStrike" dirty="0">
                          <a:effectLst/>
                        </a:rPr>
                        <a:t> aux Doctorats mieux à l'étranger.</a:t>
                      </a:r>
                      <a:endParaRPr lang="fr-CH" sz="1800" b="0" i="0" u="none" strike="noStrike" dirty="0">
                        <a:effectLst/>
                        <a:latin typeface="Arial" panose="020B0604020202020204" pitchFamily="34" charset="0"/>
                      </a:endParaRPr>
                    </a:p>
                  </a:txBody>
                  <a:tcPr marL="0" marR="0" marT="0" marB="0" anchor="b"/>
                </a:tc>
                <a:tc>
                  <a:txBody>
                    <a:bodyPr/>
                    <a:lstStyle/>
                    <a:p>
                      <a:endParaRPr lang="fr-CH" dirty="0"/>
                    </a:p>
                  </a:txBody>
                  <a:tcPr marL="0" marR="0" marT="0" marB="0" anchor="b"/>
                </a:tc>
                <a:tc>
                  <a:txBody>
                    <a:bodyPr/>
                    <a:lstStyle/>
                    <a:p>
                      <a:endParaRPr lang="fr-CH" dirty="0"/>
                    </a:p>
                  </a:txBody>
                  <a:tcPr marL="0" marR="0" marT="0" marB="0" anchor="b"/>
                </a:tc>
              </a:tr>
              <a:tr h="1151980">
                <a:tc>
                  <a:txBody>
                    <a:bodyPr/>
                    <a:lstStyle/>
                    <a:p>
                      <a:pPr marL="179388" indent="0" algn="l" fontAlgn="b"/>
                      <a:r>
                        <a:rPr lang="fr-CH" sz="1800" u="none" strike="noStrike" dirty="0">
                          <a:effectLst/>
                        </a:rPr>
                        <a:t>Micro- et nanotechnologies et Matériaux </a:t>
                      </a:r>
                      <a:r>
                        <a:rPr lang="fr-CH" sz="1800" u="none" strike="noStrike" dirty="0" smtClean="0">
                          <a:effectLst/>
                        </a:rPr>
                        <a:t>innovants</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a:effectLst/>
                        </a:rPr>
                        <a:t>Elle convient bien à ce que je recherche. Il me </a:t>
                      </a:r>
                      <a:r>
                        <a:rPr lang="fr-CH" sz="2000" b="1" u="none" strike="noStrike" dirty="0">
                          <a:effectLst/>
                        </a:rPr>
                        <a:t>manque cependant un peu de base pour l’industrialisation/la gestion de projet</a:t>
                      </a:r>
                      <a:endParaRPr lang="fr-CH" sz="1800" b="1" i="0" u="none" strike="noStrike" dirty="0">
                        <a:effectLst/>
                        <a:latin typeface="Arial" panose="020B0604020202020204" pitchFamily="34" charset="0"/>
                      </a:endParaRPr>
                    </a:p>
                  </a:txBody>
                  <a:tcPr marL="0" marR="0" marT="0" marB="0" anchor="b"/>
                </a:tc>
                <a:tc>
                  <a:txBody>
                    <a:bodyPr/>
                    <a:lstStyle/>
                    <a:p>
                      <a:endParaRPr lang="fr-CH"/>
                    </a:p>
                  </a:txBody>
                  <a:tcPr marL="0" marR="0" marT="0" marB="0" anchor="b"/>
                </a:tc>
                <a:tc>
                  <a:txBody>
                    <a:bodyPr/>
                    <a:lstStyle/>
                    <a:p>
                      <a:endParaRPr lang="fr-CH" dirty="0"/>
                    </a:p>
                  </a:txBody>
                  <a:tcPr marL="0" marR="0" marT="0" marB="0" anchor="b"/>
                </a:tc>
              </a:tr>
            </a:tbl>
          </a:graphicData>
        </a:graphic>
      </p:graphicFrame>
      <p:sp>
        <p:nvSpPr>
          <p:cNvPr id="6" name="ZoneTexte 5"/>
          <p:cNvSpPr txBox="1"/>
          <p:nvPr/>
        </p:nvSpPr>
        <p:spPr>
          <a:xfrm>
            <a:off x="9660123" y="574637"/>
            <a:ext cx="3995004"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pour TIN</a:t>
            </a:r>
            <a:endParaRPr lang="fr-CH" sz="2400" dirty="0"/>
          </a:p>
        </p:txBody>
      </p:sp>
    </p:spTree>
    <p:extLst>
      <p:ext uri="{BB962C8B-B14F-4D97-AF65-F5344CB8AC3E}">
        <p14:creationId xmlns:p14="http://schemas.microsoft.com/office/powerpoint/2010/main" val="1423495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a:t>
            </a:r>
            <a:r>
              <a:rPr lang="fr-CH" dirty="0"/>
              <a:t>MSE HES-SO </a:t>
            </a:r>
            <a:r>
              <a:rPr lang="fr-CH" sz="2800" dirty="0"/>
              <a:t>(Q.16-Q.27</a:t>
            </a:r>
            <a:r>
              <a:rPr lang="fr-CH" sz="2800" dirty="0" smtClean="0"/>
              <a:t>)…</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537872780"/>
              </p:ext>
            </p:extLst>
          </p:nvPr>
        </p:nvGraphicFramePr>
        <p:xfrm>
          <a:off x="46813" y="1187596"/>
          <a:ext cx="17960280" cy="9004973"/>
        </p:xfrm>
        <a:graphic>
          <a:graphicData uri="http://schemas.openxmlformats.org/drawingml/2006/table">
            <a:tbl>
              <a:tblPr firstRow="1" firstCol="1">
                <a:tableStyleId>{F5AB1C69-6EDB-4FF4-983F-18BD219EF322}</a:tableStyleId>
              </a:tblPr>
              <a:tblGrid>
                <a:gridCol w="2550568"/>
                <a:gridCol w="5641818"/>
                <a:gridCol w="6527534"/>
                <a:gridCol w="3240360"/>
              </a:tblGrid>
              <a:tr h="306976">
                <a:tc>
                  <a:txBody>
                    <a:bodyPr/>
                    <a:lstStyle/>
                    <a:p>
                      <a:pPr algn="l" fontAlgn="b"/>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Commentaire1</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Commentaire2</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a:effectLst/>
                        </a:rPr>
                        <a:t>Commentaire3</a:t>
                      </a:r>
                      <a:endParaRPr lang="fr-CH" sz="1800" b="0" i="0" u="none" strike="noStrike">
                        <a:effectLst/>
                        <a:latin typeface="Arial" panose="020B0604020202020204" pitchFamily="34" charset="0"/>
                      </a:endParaRPr>
                    </a:p>
                  </a:txBody>
                  <a:tcPr marL="0" marR="0" marT="0" marB="0" anchor="b"/>
                </a:tc>
              </a:tr>
              <a:tr h="2075156">
                <a:tc>
                  <a:txBody>
                    <a:bodyPr/>
                    <a:lstStyle/>
                    <a:p>
                      <a:pPr marL="179388" indent="0" algn="l" fontAlgn="b"/>
                      <a:r>
                        <a:rPr lang="fr-CH" sz="1800" u="none" strike="noStrike" dirty="0">
                          <a:effectLst/>
                        </a:rPr>
                        <a:t>Ingénierie </a:t>
                      </a:r>
                      <a:r>
                        <a:rPr lang="fr-CH" sz="1800" u="none" strike="noStrike" dirty="0" smtClean="0">
                          <a:effectLst/>
                        </a:rPr>
                        <a:t>logicielle</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a:effectLst/>
                        </a:rPr>
                        <a:t>Mettre l'accent sur des </a:t>
                      </a:r>
                      <a:r>
                        <a:rPr lang="fr-CH" sz="2000" b="1" u="none" strike="noStrike" dirty="0">
                          <a:effectLst/>
                        </a:rPr>
                        <a:t>technologies demandées dans le marché</a:t>
                      </a:r>
                      <a:r>
                        <a:rPr lang="fr-CH" sz="1800" u="none" strike="noStrike" dirty="0">
                          <a:effectLst/>
                        </a:rPr>
                        <a:t>, comme Jenkins, </a:t>
                      </a:r>
                      <a:r>
                        <a:rPr lang="fr-CH" sz="1800" u="none" strike="noStrike" dirty="0" err="1">
                          <a:effectLst/>
                        </a:rPr>
                        <a:t>Selenium</a:t>
                      </a:r>
                      <a:r>
                        <a:rPr lang="fr-CH" sz="1800" u="none" strike="noStrike" dirty="0">
                          <a:effectLst/>
                        </a:rPr>
                        <a:t>, Cloud Microsoft Azure, .NET Framework, Software Architect, et en général le </a:t>
                      </a:r>
                      <a:r>
                        <a:rPr lang="fr-CH" sz="1800" u="none" strike="noStrike" dirty="0" err="1">
                          <a:effectLst/>
                        </a:rPr>
                        <a:t>DevOps</a:t>
                      </a:r>
                      <a:r>
                        <a:rPr lang="fr-CH" sz="1800" u="none" strike="noStrike" dirty="0">
                          <a:effectLst/>
                        </a:rPr>
                        <a:t>. Ceci est faisable </a:t>
                      </a:r>
                      <a:r>
                        <a:rPr lang="fr-CH" sz="2000" b="1" u="none" strike="noStrike" dirty="0">
                          <a:effectLst/>
                        </a:rPr>
                        <a:t>en ajoutant des laboratoires, exercices ou mini-projets </a:t>
                      </a:r>
                      <a:r>
                        <a:rPr lang="fr-CH" sz="1800" u="none" strike="noStrike" dirty="0">
                          <a:effectLst/>
                        </a:rPr>
                        <a:t>dans certains cours comme le </a:t>
                      </a:r>
                      <a:r>
                        <a:rPr lang="fr-CH" sz="2000" b="1" u="none" strike="noStrike" dirty="0">
                          <a:effectLst/>
                        </a:rPr>
                        <a:t>T-</a:t>
                      </a:r>
                      <a:r>
                        <a:rPr lang="fr-CH" sz="2000" b="1" u="none" strike="noStrike" dirty="0" err="1">
                          <a:effectLst/>
                        </a:rPr>
                        <a:t>SoftwEng</a:t>
                      </a:r>
                      <a:r>
                        <a:rPr lang="fr-CH" sz="2000" b="1" u="none" strike="noStrike" dirty="0">
                          <a:effectLst/>
                        </a:rPr>
                        <a:t> et ASAD</a:t>
                      </a:r>
                      <a:r>
                        <a:rPr lang="fr-CH" sz="1800" u="none" strike="noStrike" dirty="0">
                          <a:effectLst/>
                        </a:rPr>
                        <a:t>.</a:t>
                      </a:r>
                      <a:endParaRPr lang="fr-CH" sz="1800" b="0" i="0" u="none" strike="noStrike" dirty="0">
                        <a:effectLst/>
                        <a:latin typeface="Arial" panose="020B0604020202020204" pitchFamily="34" charset="0"/>
                      </a:endParaRPr>
                    </a:p>
                  </a:txBody>
                  <a:tcPr marL="0" marR="0" marT="0" marB="0" anchor="b"/>
                </a:tc>
                <a:tc>
                  <a:txBody>
                    <a:bodyPr/>
                    <a:lstStyle/>
                    <a:p>
                      <a:pPr algn="l" fontAlgn="b"/>
                      <a:endParaRPr lang="fr-CH" sz="1800" b="0" i="0" u="none" strike="noStrike" dirty="0">
                        <a:effectLst/>
                        <a:latin typeface="Arial" panose="020B0604020202020204" pitchFamily="34" charset="0"/>
                      </a:endParaRPr>
                    </a:p>
                  </a:txBody>
                  <a:tcPr marL="0" marR="0" marT="0" marB="0" anchor="b"/>
                </a:tc>
                <a:tc>
                  <a:txBody>
                    <a:bodyPr/>
                    <a:lstStyle/>
                    <a:p>
                      <a:pPr algn="l" fontAlgn="b"/>
                      <a:endParaRPr lang="fr-CH" sz="1800" b="0" i="0" u="none" strike="noStrike">
                        <a:effectLst/>
                        <a:latin typeface="Arial" panose="020B0604020202020204" pitchFamily="34" charset="0"/>
                      </a:endParaRPr>
                    </a:p>
                  </a:txBody>
                  <a:tcPr marL="0" marR="0" marT="0" marB="0" anchor="b"/>
                </a:tc>
              </a:tr>
              <a:tr h="5525561">
                <a:tc>
                  <a:txBody>
                    <a:bodyPr/>
                    <a:lstStyle/>
                    <a:p>
                      <a:pPr marL="179388" indent="0" algn="l" fontAlgn="b"/>
                      <a:r>
                        <a:rPr lang="fr-CH" sz="1800" u="none" strike="noStrike" dirty="0">
                          <a:effectLst/>
                        </a:rPr>
                        <a:t>Réseaux de télécommunications et sécurité de </a:t>
                      </a:r>
                      <a:r>
                        <a:rPr lang="fr-CH" sz="1800" u="none" strike="noStrike" dirty="0" smtClean="0">
                          <a:effectLst/>
                        </a:rPr>
                        <a:t>l’information</a:t>
                      </a:r>
                      <a:endParaRPr lang="fr-CH" sz="1800" b="0" i="0" u="none" strike="noStrike" dirty="0">
                        <a:effectLst/>
                        <a:latin typeface="Arial" panose="020B0604020202020204" pitchFamily="34" charset="0"/>
                      </a:endParaRPr>
                    </a:p>
                  </a:txBody>
                  <a:tcPr marL="0" marR="0" marT="0" marB="0" anchor="ctr"/>
                </a:tc>
                <a:tc>
                  <a:txBody>
                    <a:bodyPr/>
                    <a:lstStyle/>
                    <a:p>
                      <a:pPr algn="l" fontAlgn="b"/>
                      <a:r>
                        <a:rPr lang="fr-CH" sz="1800" u="none" strike="noStrike" dirty="0">
                          <a:effectLst/>
                        </a:rPr>
                        <a:t>Surtout le côté </a:t>
                      </a:r>
                      <a:r>
                        <a:rPr lang="fr-CH" sz="2000" b="1" u="none" strike="noStrike" dirty="0">
                          <a:effectLst/>
                        </a:rPr>
                        <a:t>sécurité qui mériterait plus de cours spécialisés</a:t>
                      </a:r>
                      <a:r>
                        <a:rPr lang="fr-CH" sz="1800" u="none" strike="noStrike" dirty="0">
                          <a:effectLst/>
                        </a:rPr>
                        <a:t>.</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Il </a:t>
                      </a:r>
                      <a:r>
                        <a:rPr lang="fr-CH" sz="2000" b="1" u="none" strike="noStrike" dirty="0">
                          <a:effectLst/>
                        </a:rPr>
                        <a:t>manque l'aspect système</a:t>
                      </a:r>
                      <a:r>
                        <a:rPr lang="fr-CH" sz="1800" u="none" strike="noStrike" dirty="0">
                          <a:effectLst/>
                        </a:rPr>
                        <a:t> dans cette formation. Et le côté sécurité n'est pas assez appuyé ou lié aux métiers visés. On parle beaucoup de sécurité dans son ensemble mais chaque professeurs commencent le cours par "a la fin de ce cours vous connaîtrez la sécurité mais ne serez pas un spécialiste". Mon attente aurait été d'avoir des cours pour se spécialiser plutôt que d'avoir pleins de cours qui touchent à tout mais qui ne vont jamais en profondeur. Ma recherche d'emploi m'a fait prendre conscience de cela, on est touche à tout mais sans spécialisation et donc expérience. Et les entreprises m'ont souvent refusé un poste à cause de ce manque d'expérience. </a:t>
                      </a:r>
                      <a:br>
                        <a:rPr lang="fr-CH" sz="1800" u="none" strike="noStrike" dirty="0">
                          <a:effectLst/>
                        </a:rPr>
                      </a:br>
                      <a:r>
                        <a:rPr lang="fr-CH" sz="1800" u="none" strike="noStrike" dirty="0">
                          <a:effectLst/>
                        </a:rPr>
                        <a:t>Par exemple j'ai cherché un poste d'ingénieur en sécurité, le master m'avais donnés les connaissances théoriques nécessaire pour ce poste, mais par contre je n'avais aucune idée de ce que ce poste demandais en pratique. Et la difficulté est de trouver une entreprise qui accepte d'investir dans une personne inexpérimenté. Maintenant que j'ai trouvé cette entreprise tout roule car le master forme très bien sur la théorie et je ne doute pas que ma prochaine recherche sera beaucoup plus simple grâce à l'expérience et au master. </a:t>
                      </a:r>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2000" b="1" u="none" strike="noStrike" dirty="0">
                          <a:effectLst/>
                        </a:rPr>
                        <a:t>Le titre du Master devrait comporter la spécialisation</a:t>
                      </a:r>
                      <a:r>
                        <a:rPr lang="fr-CH" sz="1800" u="none" strike="noStrike" dirty="0">
                          <a:effectLst/>
                        </a:rPr>
                        <a:t>. Nous passons du temps à expliquer aux gens ce qu'on a étudié car ce n'est pas clair pour les recruteurs.</a:t>
                      </a:r>
                      <a:endParaRPr lang="fr-CH" sz="1800" b="0" i="0" u="none" strike="noStrike" dirty="0">
                        <a:effectLst/>
                        <a:latin typeface="Arial" panose="020B0604020202020204" pitchFamily="34" charset="0"/>
                      </a:endParaRPr>
                    </a:p>
                  </a:txBody>
                  <a:tcPr marL="0" marR="0" marT="0" marB="0" anchor="b"/>
                </a:tc>
              </a:tr>
              <a:tr h="468381">
                <a:tc>
                  <a:txBody>
                    <a:bodyPr/>
                    <a:lstStyle/>
                    <a:p>
                      <a:pPr marL="179388" indent="0" algn="l" fontAlgn="b"/>
                      <a:r>
                        <a:rPr lang="fr-CH" sz="1800" u="none" strike="noStrike" dirty="0">
                          <a:effectLst/>
                        </a:rPr>
                        <a:t>Systèmes embarqués et </a:t>
                      </a:r>
                      <a:r>
                        <a:rPr lang="fr-CH" sz="1800" u="none" strike="noStrike" dirty="0" smtClean="0">
                          <a:effectLst/>
                        </a:rPr>
                        <a:t>mobiles</a:t>
                      </a:r>
                      <a:endParaRPr lang="fr-CH" sz="1800" b="0" i="0" u="none" strike="noStrike" dirty="0">
                        <a:effectLst/>
                        <a:latin typeface="Arial" panose="020B0604020202020204" pitchFamily="34" charset="0"/>
                      </a:endParaRPr>
                    </a:p>
                  </a:txBody>
                  <a:tcPr marL="0" marR="0" marT="0" marB="0" anchor="ctr"/>
                </a:tc>
                <a:tc gridSpan="3">
                  <a:txBody>
                    <a:bodyPr/>
                    <a:lstStyle/>
                    <a:p>
                      <a:pPr marL="0" marR="0" lvl="0" indent="0" algn="l" defTabSz="914400" eaLnBrk="1" fontAlgn="b" latinLnBrk="0" hangingPunct="1">
                        <a:lnSpc>
                          <a:spcPct val="100000"/>
                        </a:lnSpc>
                        <a:spcBef>
                          <a:spcPts val="0"/>
                        </a:spcBef>
                        <a:spcAft>
                          <a:spcPts val="0"/>
                        </a:spcAft>
                        <a:buClrTx/>
                        <a:buSzTx/>
                        <a:buFontTx/>
                        <a:buNone/>
                        <a:tabLst/>
                        <a:defRPr/>
                      </a:pPr>
                      <a:r>
                        <a:rPr lang="fr-CH" sz="1800" u="none" strike="noStrike" dirty="0" smtClean="0">
                          <a:effectLst/>
                        </a:rPr>
                        <a:t>Pas de commentaires </a:t>
                      </a:r>
                      <a:endParaRPr lang="fr-CH" sz="1800" b="0" i="0" u="none" strike="noStrike" dirty="0" smtClean="0">
                        <a:effectLst/>
                        <a:latin typeface="Arial" panose="020B0604020202020204" pitchFamily="34" charset="0"/>
                      </a:endParaRPr>
                    </a:p>
                  </a:txBody>
                  <a:tcPr marL="0" marR="0" marT="0" marB="0" anchor="b"/>
                </a:tc>
                <a:tc hMerge="1">
                  <a:txBody>
                    <a:bodyPr/>
                    <a:lstStyle/>
                    <a:p>
                      <a:pPr algn="l" fontAlgn="b"/>
                      <a:endParaRPr lang="fr-CH" sz="1800" b="0" i="0" u="none" strike="noStrike" dirty="0">
                        <a:effectLst/>
                        <a:latin typeface="Arial" panose="020B0604020202020204" pitchFamily="34" charset="0"/>
                      </a:endParaRPr>
                    </a:p>
                  </a:txBody>
                  <a:tcPr marL="0" marR="0" marT="0" marB="0" anchor="b"/>
                </a:tc>
                <a:tc hMerge="1">
                  <a:txBody>
                    <a:bodyPr/>
                    <a:lstStyle/>
                    <a:p>
                      <a:pPr algn="l" fontAlgn="b"/>
                      <a:endParaRPr lang="fr-CH" sz="1800" b="0" i="0" u="none" strike="noStrike" dirty="0">
                        <a:effectLst/>
                        <a:latin typeface="Arial" panose="020B0604020202020204" pitchFamily="34" charset="0"/>
                      </a:endParaRPr>
                    </a:p>
                  </a:txBody>
                  <a:tcPr marL="0" marR="0" marT="0" marB="0" anchor="b"/>
                </a:tc>
              </a:tr>
              <a:tr h="478527">
                <a:tc>
                  <a:txBody>
                    <a:bodyPr/>
                    <a:lstStyle/>
                    <a:p>
                      <a:pPr marL="179388" indent="0" algn="l" fontAlgn="b"/>
                      <a:r>
                        <a:rPr lang="fr-CH" sz="1800" u="none" strike="noStrike" dirty="0">
                          <a:effectLst/>
                        </a:rPr>
                        <a:t>Systèmes d’informations complexes </a:t>
                      </a:r>
                      <a:endParaRPr lang="fr-CH" sz="1800" b="0" i="0" u="none" strike="noStrike" dirty="0">
                        <a:effectLst/>
                        <a:latin typeface="Arial" panose="020B0604020202020204" pitchFamily="34" charset="0"/>
                      </a:endParaRPr>
                    </a:p>
                  </a:txBody>
                  <a:tcPr marL="0" marR="0" marT="0" marB="0" anchor="ctr"/>
                </a:tc>
                <a:tc gridSpan="3">
                  <a:txBody>
                    <a:bodyPr/>
                    <a:lstStyle/>
                    <a:p>
                      <a:pPr marL="0" marR="0" lvl="0" indent="0" algn="l" defTabSz="914400" eaLnBrk="1" fontAlgn="b" latinLnBrk="0" hangingPunct="1">
                        <a:lnSpc>
                          <a:spcPct val="100000"/>
                        </a:lnSpc>
                        <a:spcBef>
                          <a:spcPts val="0"/>
                        </a:spcBef>
                        <a:spcAft>
                          <a:spcPts val="0"/>
                        </a:spcAft>
                        <a:buClrTx/>
                        <a:buSzTx/>
                        <a:buFontTx/>
                        <a:buNone/>
                        <a:tabLst/>
                        <a:defRPr/>
                      </a:pPr>
                      <a:r>
                        <a:rPr lang="fr-CH" sz="1800" u="none" strike="noStrike" dirty="0" smtClean="0">
                          <a:effectLst/>
                        </a:rPr>
                        <a:t>Pas de commentaires </a:t>
                      </a:r>
                      <a:endParaRPr lang="fr-CH" sz="1800" b="0" i="0" u="none" strike="noStrike" dirty="0" smtClean="0">
                        <a:effectLst/>
                        <a:latin typeface="Arial" panose="020B0604020202020204" pitchFamily="34" charset="0"/>
                      </a:endParaRPr>
                    </a:p>
                  </a:txBody>
                  <a:tcPr marL="0" marR="0" marT="0" marB="0" anchor="b"/>
                </a:tc>
                <a:tc hMerge="1">
                  <a:txBody>
                    <a:bodyPr/>
                    <a:lstStyle/>
                    <a:p>
                      <a:pPr algn="l" fontAlgn="b"/>
                      <a:endParaRPr lang="fr-CH" sz="1800" b="0" i="0" u="none" strike="noStrike" dirty="0">
                        <a:effectLst/>
                        <a:latin typeface="Arial" panose="020B0604020202020204" pitchFamily="34" charset="0"/>
                      </a:endParaRPr>
                    </a:p>
                  </a:txBody>
                  <a:tcPr marL="0" marR="0" marT="0" marB="0" anchor="b"/>
                </a:tc>
                <a:tc hMerge="1">
                  <a:txBody>
                    <a:bodyPr/>
                    <a:lstStyle/>
                    <a:p>
                      <a:pPr algn="l" fontAlgn="b"/>
                      <a:endParaRPr lang="fr-CH" sz="1800" b="0" i="0" u="none" strike="noStrike" dirty="0">
                        <a:effectLst/>
                        <a:latin typeface="Arial" panose="020B0604020202020204" pitchFamily="34" charset="0"/>
                      </a:endParaRPr>
                    </a:p>
                  </a:txBody>
                  <a:tcPr marL="0" marR="0" marT="0" marB="0" anchor="b"/>
                </a:tc>
              </a:tr>
            </a:tbl>
          </a:graphicData>
        </a:graphic>
      </p:graphicFrame>
      <p:sp>
        <p:nvSpPr>
          <p:cNvPr id="5" name="ZoneTexte 4"/>
          <p:cNvSpPr txBox="1"/>
          <p:nvPr/>
        </p:nvSpPr>
        <p:spPr>
          <a:xfrm>
            <a:off x="9679359" y="574637"/>
            <a:ext cx="3956532"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pour TIC</a:t>
            </a:r>
            <a:endParaRPr lang="fr-CH" sz="2400" dirty="0"/>
          </a:p>
        </p:txBody>
      </p:sp>
    </p:spTree>
    <p:extLst>
      <p:ext uri="{BB962C8B-B14F-4D97-AF65-F5344CB8AC3E}">
        <p14:creationId xmlns:p14="http://schemas.microsoft.com/office/powerpoint/2010/main" val="3758419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a:t>
            </a:r>
            <a:r>
              <a:rPr lang="fr-CH" dirty="0"/>
              <a:t>MSE HES-SO </a:t>
            </a:r>
            <a:r>
              <a:rPr lang="fr-CH" sz="2800" dirty="0"/>
              <a:t>(Q.16-Q.27)</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1279661687"/>
              </p:ext>
            </p:extLst>
          </p:nvPr>
        </p:nvGraphicFramePr>
        <p:xfrm>
          <a:off x="246311" y="2271688"/>
          <a:ext cx="16562715" cy="1215249"/>
        </p:xfrm>
        <a:graphic>
          <a:graphicData uri="http://schemas.openxmlformats.org/drawingml/2006/table">
            <a:tbl>
              <a:tblPr firstRow="1" firstCol="1">
                <a:tableStyleId>{7DF18680-E054-41AD-8BC1-D1AEF772440D}</a:tableStyleId>
              </a:tblPr>
              <a:tblGrid>
                <a:gridCol w="5156536"/>
                <a:gridCol w="11406179"/>
              </a:tblGrid>
              <a:tr h="139191">
                <a:tc>
                  <a:txBody>
                    <a:bodyPr/>
                    <a:lstStyle/>
                    <a:p>
                      <a:pPr algn="l" fontAlgn="b"/>
                      <a:endParaRPr lang="fr-CH" sz="1800" b="0" i="0" u="none" strike="noStrike" dirty="0">
                        <a:effectLst/>
                        <a:latin typeface="Arial" panose="020B0604020202020204" pitchFamily="34" charset="0"/>
                      </a:endParaRPr>
                    </a:p>
                  </a:txBody>
                  <a:tcPr marL="0" marR="0" marT="0" marB="0" anchor="b"/>
                </a:tc>
                <a:tc>
                  <a:txBody>
                    <a:bodyPr/>
                    <a:lstStyle/>
                    <a:p>
                      <a:pPr algn="l" fontAlgn="b"/>
                      <a:r>
                        <a:rPr lang="fr-CH" sz="1800" u="none" strike="noStrike" dirty="0">
                          <a:effectLst/>
                        </a:rPr>
                        <a:t>Commentaire1</a:t>
                      </a:r>
                      <a:endParaRPr lang="fr-CH" sz="1800" b="0" i="0" u="none" strike="noStrike" dirty="0">
                        <a:effectLst/>
                        <a:latin typeface="Arial" panose="020B0604020202020204" pitchFamily="34" charset="0"/>
                      </a:endParaRPr>
                    </a:p>
                  </a:txBody>
                  <a:tcPr marL="0" marR="0" marT="0" marB="0" anchor="b"/>
                </a:tc>
              </a:tr>
              <a:tr h="940929">
                <a:tc>
                  <a:txBody>
                    <a:bodyPr/>
                    <a:lstStyle/>
                    <a:p>
                      <a:pPr marL="261938" indent="0" algn="l" fontAlgn="b"/>
                      <a:r>
                        <a:rPr lang="fr-CH" sz="1800" u="none" strike="noStrike" dirty="0" smtClean="0">
                          <a:effectLst/>
                        </a:rPr>
                        <a:t>Energie électrique </a:t>
                      </a:r>
                    </a:p>
                  </a:txBody>
                  <a:tcPr marL="0" marR="0" marT="0" marB="0" anchor="ctr"/>
                </a:tc>
                <a:tc>
                  <a:txBody>
                    <a:bodyPr/>
                    <a:lstStyle/>
                    <a:p>
                      <a:pPr algn="l" fontAlgn="b"/>
                      <a:r>
                        <a:rPr lang="fr-CH" sz="1800" u="none" strike="noStrike" dirty="0" smtClean="0">
                          <a:effectLst/>
                        </a:rPr>
                        <a:t>Pendant mes études j'ai trouvé que </a:t>
                      </a:r>
                      <a:r>
                        <a:rPr lang="fr-CH" sz="2000" b="1" u="none" strike="noStrike" dirty="0" smtClean="0">
                          <a:effectLst/>
                        </a:rPr>
                        <a:t>la thermique et l'électrique étaient associés</a:t>
                      </a:r>
                      <a:r>
                        <a:rPr lang="fr-CH" sz="1800" u="none" strike="noStrike" dirty="0" smtClean="0">
                          <a:effectLst/>
                        </a:rPr>
                        <a:t>. </a:t>
                      </a:r>
                    </a:p>
                    <a:p>
                      <a:pPr algn="l" fontAlgn="b"/>
                      <a:r>
                        <a:rPr lang="fr-CH" sz="1800" u="none" strike="noStrike" dirty="0" smtClean="0">
                          <a:effectLst/>
                        </a:rPr>
                        <a:t>Du coup </a:t>
                      </a:r>
                      <a:r>
                        <a:rPr lang="fr-CH" sz="2000" b="1" u="none" strike="noStrike" dirty="0" smtClean="0">
                          <a:effectLst/>
                        </a:rPr>
                        <a:t>on ne pouvait pas apprendre en profondeur</a:t>
                      </a:r>
                      <a:r>
                        <a:rPr lang="fr-CH" sz="1800" u="none" strike="noStrike" dirty="0" smtClean="0">
                          <a:effectLst/>
                        </a:rPr>
                        <a:t>.</a:t>
                      </a:r>
                      <a:endParaRPr lang="fr-CH" sz="1800" b="0" i="0" u="none" strike="noStrike" dirty="0">
                        <a:effectLst/>
                        <a:latin typeface="Arial" panose="020B0604020202020204" pitchFamily="34" charset="0"/>
                      </a:endParaRPr>
                    </a:p>
                  </a:txBody>
                  <a:tcPr marL="0" marR="0" marT="0" marB="0" anchor="b"/>
                </a:tc>
              </a:tr>
            </a:tbl>
          </a:graphicData>
        </a:graphic>
      </p:graphicFrame>
      <p:sp>
        <p:nvSpPr>
          <p:cNvPr id="5" name="ZoneTexte 4"/>
          <p:cNvSpPr txBox="1"/>
          <p:nvPr/>
        </p:nvSpPr>
        <p:spPr>
          <a:xfrm>
            <a:off x="9726647" y="574637"/>
            <a:ext cx="3861955"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pour TE</a:t>
            </a:r>
            <a:endParaRPr lang="fr-CH" sz="2400" dirty="0"/>
          </a:p>
        </p:txBody>
      </p:sp>
    </p:spTree>
    <p:extLst>
      <p:ext uri="{BB962C8B-B14F-4D97-AF65-F5344CB8AC3E}">
        <p14:creationId xmlns:p14="http://schemas.microsoft.com/office/powerpoint/2010/main" val="3016917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Formation MSE HES-SO </a:t>
            </a:r>
            <a:r>
              <a:rPr lang="fr-CH" sz="2800" dirty="0" smtClean="0"/>
              <a:t>(Q.28)</a:t>
            </a:r>
            <a:endParaRPr lang="fr-CH" sz="2800" dirty="0"/>
          </a:p>
        </p:txBody>
      </p:sp>
      <p:pic>
        <p:nvPicPr>
          <p:cNvPr id="4" name="Image 3"/>
          <p:cNvPicPr>
            <a:picLocks noChangeAspect="1"/>
          </p:cNvPicPr>
          <p:nvPr/>
        </p:nvPicPr>
        <p:blipFill>
          <a:blip r:embed="rId2"/>
          <a:stretch>
            <a:fillRect/>
          </a:stretch>
        </p:blipFill>
        <p:spPr>
          <a:xfrm>
            <a:off x="1542454" y="2775744"/>
            <a:ext cx="5384637" cy="4968552"/>
          </a:xfrm>
          <a:prstGeom prst="rect">
            <a:avLst/>
          </a:prstGeom>
        </p:spPr>
      </p:pic>
      <p:pic>
        <p:nvPicPr>
          <p:cNvPr id="5" name="Image 4"/>
          <p:cNvPicPr>
            <a:picLocks noChangeAspect="1"/>
          </p:cNvPicPr>
          <p:nvPr/>
        </p:nvPicPr>
        <p:blipFill rotWithShape="1">
          <a:blip r:embed="rId3"/>
          <a:srcRect t="4497"/>
          <a:stretch/>
        </p:blipFill>
        <p:spPr>
          <a:xfrm>
            <a:off x="6583015" y="4071888"/>
            <a:ext cx="2924018" cy="1745331"/>
          </a:xfrm>
          <a:prstGeom prst="rect">
            <a:avLst/>
          </a:prstGeom>
        </p:spPr>
      </p:pic>
      <p:sp>
        <p:nvSpPr>
          <p:cNvPr id="6" name="ZoneTexte 5"/>
          <p:cNvSpPr txBox="1"/>
          <p:nvPr/>
        </p:nvSpPr>
        <p:spPr>
          <a:xfrm>
            <a:off x="250452" y="824835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7" name="ZoneTexte 6"/>
          <p:cNvSpPr txBox="1"/>
          <p:nvPr/>
        </p:nvSpPr>
        <p:spPr>
          <a:xfrm>
            <a:off x="1182415" y="1851661"/>
            <a:ext cx="5804731" cy="830997"/>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Opportunité de carrière pour un master HES</a:t>
            </a:r>
          </a:p>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 vs master EPFL en n et %</a:t>
            </a:r>
            <a:endParaRPr lang="fr-CH" sz="2400" dirty="0"/>
          </a:p>
        </p:txBody>
      </p:sp>
      <p:sp>
        <p:nvSpPr>
          <p:cNvPr id="8" name="ZoneTexte 7"/>
          <p:cNvSpPr txBox="1"/>
          <p:nvPr/>
        </p:nvSpPr>
        <p:spPr>
          <a:xfrm>
            <a:off x="5250788" y="4552134"/>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41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47.6%</a:t>
            </a:r>
            <a:endParaRPr lang="en-US" sz="2000" dirty="0">
              <a:solidFill>
                <a:prstClr val="black">
                  <a:lumMod val="65000"/>
                  <a:lumOff val="35000"/>
                </a:prstClr>
              </a:solidFill>
            </a:endParaRPr>
          </a:p>
        </p:txBody>
      </p:sp>
      <p:sp>
        <p:nvSpPr>
          <p:cNvPr id="9" name="ZoneTexte 8"/>
          <p:cNvSpPr txBox="1"/>
          <p:nvPr/>
        </p:nvSpPr>
        <p:spPr>
          <a:xfrm>
            <a:off x="3054623" y="666417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10.5%</a:t>
            </a:r>
            <a:endParaRPr lang="en-US" sz="2000" dirty="0">
              <a:solidFill>
                <a:prstClr val="black">
                  <a:lumMod val="65000"/>
                  <a:lumOff val="35000"/>
                </a:prstClr>
              </a:solidFill>
            </a:endParaRPr>
          </a:p>
        </p:txBody>
      </p:sp>
      <p:sp>
        <p:nvSpPr>
          <p:cNvPr id="10" name="ZoneTexte 9"/>
          <p:cNvSpPr txBox="1"/>
          <p:nvPr/>
        </p:nvSpPr>
        <p:spPr>
          <a:xfrm>
            <a:off x="1722396" y="5463276"/>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25.6%</a:t>
            </a:r>
            <a:endParaRPr lang="en-US" sz="2000" dirty="0">
              <a:solidFill>
                <a:prstClr val="black">
                  <a:lumMod val="65000"/>
                  <a:lumOff val="35000"/>
                </a:prstClr>
              </a:solidFill>
            </a:endParaRPr>
          </a:p>
        </p:txBody>
      </p:sp>
      <p:sp>
        <p:nvSpPr>
          <p:cNvPr id="11" name="ZoneTexte 10"/>
          <p:cNvSpPr txBox="1"/>
          <p:nvPr/>
        </p:nvSpPr>
        <p:spPr>
          <a:xfrm>
            <a:off x="2388509" y="320106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14</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16.3%</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2551514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14A49E51-D53B-4798-ABE7-F74A8948D545}"/>
              </a:ext>
            </a:extLst>
          </p:cNvPr>
          <p:cNvSpPr>
            <a:spLocks noGrp="1"/>
          </p:cNvSpPr>
          <p:nvPr>
            <p:ph type="title"/>
          </p:nvPr>
        </p:nvSpPr>
        <p:spPr/>
        <p:txBody>
          <a:bodyPr/>
          <a:lstStyle/>
          <a:p>
            <a:r>
              <a:rPr lang="fr-CH" dirty="0" err="1" smtClean="0"/>
              <a:t>Redesign</a:t>
            </a:r>
            <a:r>
              <a:rPr lang="fr-CH" dirty="0" smtClean="0"/>
              <a:t> MSE</a:t>
            </a:r>
            <a:endParaRPr lang="fr-CH" dirty="0"/>
          </a:p>
        </p:txBody>
      </p:sp>
    </p:spTree>
    <p:extLst>
      <p:ext uri="{BB962C8B-B14F-4D97-AF65-F5344CB8AC3E}">
        <p14:creationId xmlns:p14="http://schemas.microsoft.com/office/powerpoint/2010/main" val="20753038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H" dirty="0" err="1" smtClean="0"/>
              <a:t>Redesign</a:t>
            </a:r>
            <a:r>
              <a:rPr lang="fr-CH" dirty="0" smtClean="0"/>
              <a:t> MSE </a:t>
            </a:r>
            <a:r>
              <a:rPr lang="fr-CH" sz="2800" dirty="0" smtClean="0"/>
              <a:t>(Q.29)…</a:t>
            </a:r>
            <a:endParaRPr lang="fr-CH" dirty="0"/>
          </a:p>
        </p:txBody>
      </p:sp>
      <p:graphicFrame>
        <p:nvGraphicFramePr>
          <p:cNvPr id="6" name="Graphique 5"/>
          <p:cNvGraphicFramePr>
            <a:graphicFrameLocks/>
          </p:cNvGraphicFramePr>
          <p:nvPr>
            <p:extLst>
              <p:ext uri="{D42A27DB-BD31-4B8C-83A1-F6EECF244321}">
                <p14:modId xmlns:p14="http://schemas.microsoft.com/office/powerpoint/2010/main" val="3999231737"/>
              </p:ext>
            </p:extLst>
          </p:nvPr>
        </p:nvGraphicFramePr>
        <p:xfrm>
          <a:off x="385993" y="1551608"/>
          <a:ext cx="7133126" cy="69127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52402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188023"/>
            <a:ext cx="17281920" cy="677926"/>
          </a:xfrm>
        </p:spPr>
        <p:txBody>
          <a:bodyPr/>
          <a:lstStyle/>
          <a:p>
            <a:r>
              <a:rPr lang="fr-CH" dirty="0" smtClean="0"/>
              <a:t>…</a:t>
            </a:r>
            <a:r>
              <a:rPr lang="fr-CH" dirty="0" err="1" smtClean="0"/>
              <a:t>Redesign</a:t>
            </a:r>
            <a:r>
              <a:rPr lang="fr-CH" dirty="0" smtClean="0"/>
              <a:t> </a:t>
            </a:r>
            <a:r>
              <a:rPr lang="fr-CH" dirty="0"/>
              <a:t>MSE </a:t>
            </a:r>
            <a:r>
              <a:rPr lang="fr-CH" sz="2800" dirty="0"/>
              <a:t>(Q.29)</a:t>
            </a:r>
            <a:endParaRPr lang="fr-CH" dirty="0"/>
          </a:p>
        </p:txBody>
      </p:sp>
      <p:graphicFrame>
        <p:nvGraphicFramePr>
          <p:cNvPr id="4" name="Tableau 3"/>
          <p:cNvGraphicFramePr>
            <a:graphicFrameLocks noGrp="1"/>
          </p:cNvGraphicFramePr>
          <p:nvPr>
            <p:extLst>
              <p:ext uri="{D42A27DB-BD31-4B8C-83A1-F6EECF244321}">
                <p14:modId xmlns:p14="http://schemas.microsoft.com/office/powerpoint/2010/main" val="746907077"/>
              </p:ext>
            </p:extLst>
          </p:nvPr>
        </p:nvGraphicFramePr>
        <p:xfrm>
          <a:off x="189440" y="988710"/>
          <a:ext cx="17675026" cy="9087311"/>
        </p:xfrm>
        <a:graphic>
          <a:graphicData uri="http://schemas.openxmlformats.org/drawingml/2006/table">
            <a:tbl>
              <a:tblPr>
                <a:tableStyleId>{073A0DAA-6AF3-43AB-8588-CEC1D06C72B9}</a:tableStyleId>
              </a:tblPr>
              <a:tblGrid>
                <a:gridCol w="584399"/>
                <a:gridCol w="17090627"/>
              </a:tblGrid>
              <a:tr h="319167">
                <a:tc>
                  <a:txBody>
                    <a:bodyPr/>
                    <a:lstStyle/>
                    <a:p>
                      <a:pPr algn="l" fontAlgn="b"/>
                      <a:r>
                        <a:rPr lang="fr-CH" sz="1800" u="none" strike="noStrike" dirty="0" smtClean="0">
                          <a:effectLst/>
                        </a:rPr>
                        <a:t>1</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A </a:t>
                      </a:r>
                      <a:r>
                        <a:rPr lang="fr-CH" sz="1800" u="none" strike="noStrike" dirty="0" smtClean="0">
                          <a:effectLst/>
                        </a:rPr>
                        <a:t>mon </a:t>
                      </a:r>
                      <a:r>
                        <a:rPr lang="fr-CH" sz="1800" u="none" strike="noStrike" dirty="0">
                          <a:effectLst/>
                        </a:rPr>
                        <a:t>avis il faudrait </a:t>
                      </a:r>
                      <a:r>
                        <a:rPr lang="fr-CH" sz="2000" b="1" u="none" strike="noStrike" dirty="0">
                          <a:effectLst/>
                        </a:rPr>
                        <a:t>plus d'</a:t>
                      </a:r>
                      <a:r>
                        <a:rPr lang="fr-CH" sz="2000" b="1" u="none" strike="noStrike" dirty="0" err="1">
                          <a:effectLst/>
                        </a:rPr>
                        <a:t>interdiciplinarité</a:t>
                      </a:r>
                      <a:r>
                        <a:rPr lang="fr-CH" sz="1800" u="none" strike="noStrike" dirty="0">
                          <a:effectLst/>
                        </a:rPr>
                        <a:t>.</a:t>
                      </a:r>
                      <a:endParaRPr lang="fr-CH" sz="1800" b="0" i="0" u="none" strike="noStrike" dirty="0">
                        <a:effectLst/>
                        <a:latin typeface="Arial" panose="020B0604020202020204" pitchFamily="34" charset="0"/>
                      </a:endParaRPr>
                    </a:p>
                  </a:txBody>
                  <a:tcPr marL="5744" marR="5744" marT="5744" marB="0" anchor="b"/>
                </a:tc>
              </a:tr>
              <a:tr h="287840">
                <a:tc>
                  <a:txBody>
                    <a:bodyPr/>
                    <a:lstStyle/>
                    <a:p>
                      <a:pPr algn="l" fontAlgn="b"/>
                      <a:r>
                        <a:rPr lang="fr-CH" sz="1800" u="none" strike="noStrike" dirty="0" smtClean="0">
                          <a:effectLst/>
                        </a:rPr>
                        <a:t>2</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Mon avis se base surtout pour la filière TIC.</a:t>
                      </a:r>
                      <a:endParaRPr lang="fr-CH" sz="1800" b="0" i="0" u="none" strike="noStrike" dirty="0">
                        <a:effectLst/>
                        <a:latin typeface="Arial" panose="020B0604020202020204" pitchFamily="34" charset="0"/>
                      </a:endParaRPr>
                    </a:p>
                  </a:txBody>
                  <a:tcPr marL="5744" marR="5744" marT="5744" marB="0" anchor="b"/>
                </a:tc>
              </a:tr>
              <a:tr h="319167">
                <a:tc>
                  <a:txBody>
                    <a:bodyPr/>
                    <a:lstStyle/>
                    <a:p>
                      <a:pPr algn="l" fontAlgn="b"/>
                      <a:r>
                        <a:rPr lang="fr-CH" sz="1800" u="none" strike="noStrike" dirty="0" smtClean="0">
                          <a:effectLst/>
                        </a:rPr>
                        <a:t>3</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Ce concept </a:t>
                      </a:r>
                      <a:r>
                        <a:rPr lang="fr-CH" sz="2000" b="1" u="none" strike="noStrike" dirty="0">
                          <a:effectLst/>
                        </a:rPr>
                        <a:t>me semble plus pertinent et ciblé</a:t>
                      </a:r>
                      <a:r>
                        <a:rPr lang="fr-CH" sz="1800" u="none" strike="noStrike" dirty="0">
                          <a:effectLst/>
                        </a:rPr>
                        <a:t>. Ca pourrait apporter une meilleure structure de la formation.</a:t>
                      </a:r>
                      <a:endParaRPr lang="fr-CH" sz="1800" b="0" i="0" u="none" strike="noStrike" dirty="0">
                        <a:effectLst/>
                        <a:latin typeface="Arial" panose="020B0604020202020204" pitchFamily="34" charset="0"/>
                      </a:endParaRPr>
                    </a:p>
                  </a:txBody>
                  <a:tcPr marL="5744" marR="5744" marT="5744" marB="0" anchor="b"/>
                </a:tc>
              </a:tr>
              <a:tr h="319167">
                <a:tc>
                  <a:txBody>
                    <a:bodyPr/>
                    <a:lstStyle/>
                    <a:p>
                      <a:pPr algn="l" fontAlgn="b"/>
                      <a:r>
                        <a:rPr lang="fr-CH" sz="1800" u="none" strike="noStrike" dirty="0" smtClean="0">
                          <a:effectLst/>
                        </a:rPr>
                        <a:t>4</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Je </a:t>
                      </a:r>
                      <a:r>
                        <a:rPr lang="fr-CH" sz="2000" b="1" u="none" strike="noStrike" dirty="0">
                          <a:effectLst/>
                        </a:rPr>
                        <a:t>ne trouve pas la télécommunication ou la sécurité </a:t>
                      </a:r>
                      <a:r>
                        <a:rPr lang="fr-CH" sz="1800" u="none" strike="noStrike" dirty="0">
                          <a:effectLst/>
                        </a:rPr>
                        <a:t>dans le nouveau projet</a:t>
                      </a:r>
                      <a:endParaRPr lang="fr-CH" sz="1800" b="0" i="0" u="none" strike="noStrike" dirty="0">
                        <a:effectLst/>
                        <a:latin typeface="Arial" panose="020B0604020202020204" pitchFamily="34" charset="0"/>
                      </a:endParaRPr>
                    </a:p>
                  </a:txBody>
                  <a:tcPr marL="5744" marR="5744" marT="5744" marB="0" anchor="b"/>
                </a:tc>
              </a:tr>
              <a:tr h="319167">
                <a:tc>
                  <a:txBody>
                    <a:bodyPr/>
                    <a:lstStyle/>
                    <a:p>
                      <a:pPr algn="l" fontAlgn="b"/>
                      <a:r>
                        <a:rPr lang="fr-CH" sz="1800" u="none" strike="noStrike" dirty="0" smtClean="0">
                          <a:effectLst/>
                        </a:rPr>
                        <a:t>5</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Il faut une </a:t>
                      </a:r>
                      <a:r>
                        <a:rPr lang="fr-CH" sz="2000" b="1" u="none" strike="noStrike" dirty="0">
                          <a:effectLst/>
                        </a:rPr>
                        <a:t>branche ingénieur procéder </a:t>
                      </a:r>
                      <a:r>
                        <a:rPr lang="fr-CH" sz="1800" u="none" strike="noStrike" dirty="0">
                          <a:effectLst/>
                        </a:rPr>
                        <a:t>c’est un poste très difficile à pourvoir pour les entreprises</a:t>
                      </a:r>
                      <a:endParaRPr lang="fr-CH" sz="1800" b="0" i="0" u="none" strike="noStrike" dirty="0">
                        <a:effectLst/>
                        <a:latin typeface="Arial" panose="020B0604020202020204" pitchFamily="34" charset="0"/>
                      </a:endParaRPr>
                    </a:p>
                  </a:txBody>
                  <a:tcPr marL="5744" marR="5744" marT="5744" marB="0" anchor="b"/>
                </a:tc>
              </a:tr>
              <a:tr h="319167">
                <a:tc>
                  <a:txBody>
                    <a:bodyPr/>
                    <a:lstStyle/>
                    <a:p>
                      <a:pPr algn="l" fontAlgn="b"/>
                      <a:r>
                        <a:rPr lang="fr-CH" sz="1800" u="none" strike="noStrike" dirty="0" smtClean="0">
                          <a:effectLst/>
                        </a:rPr>
                        <a:t>6</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Le secteur de la </a:t>
                      </a:r>
                      <a:r>
                        <a:rPr lang="fr-CH" sz="2000" b="1" u="none" strike="noStrike" dirty="0">
                          <a:effectLst/>
                        </a:rPr>
                        <a:t>sécurité</a:t>
                      </a:r>
                      <a:r>
                        <a:rPr lang="fr-CH" sz="1800" u="none" strike="noStrike" dirty="0">
                          <a:effectLst/>
                        </a:rPr>
                        <a:t> informatique doit être représenté car très porteur aujourd'hui.</a:t>
                      </a:r>
                      <a:endParaRPr lang="fr-CH" sz="1800" b="0" i="0" u="none" strike="noStrike" dirty="0">
                        <a:effectLst/>
                        <a:latin typeface="Arial" panose="020B0604020202020204" pitchFamily="34" charset="0"/>
                      </a:endParaRPr>
                    </a:p>
                  </a:txBody>
                  <a:tcPr marL="5744" marR="5744" marT="5744" marB="0" anchor="b"/>
                </a:tc>
              </a:tr>
              <a:tr h="401628">
                <a:tc>
                  <a:txBody>
                    <a:bodyPr/>
                    <a:lstStyle/>
                    <a:p>
                      <a:pPr algn="l" fontAlgn="b"/>
                      <a:r>
                        <a:rPr lang="fr-CH" sz="1800" u="none" strike="noStrike" dirty="0" smtClean="0">
                          <a:effectLst/>
                        </a:rPr>
                        <a:t>7</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a:effectLst/>
                        </a:rPr>
                        <a:t>Il est dommage de séparer computer sciences et data sciences sachant que ces domaine sont liés. Il faudrait au minimum conserver la possiblité de séléctionner es cours hors profil.</a:t>
                      </a:r>
                      <a:endParaRPr lang="fr-CH" sz="1800" b="0" i="0" u="none" strike="noStrike">
                        <a:effectLst/>
                        <a:latin typeface="Arial" panose="020B0604020202020204" pitchFamily="34" charset="0"/>
                      </a:endParaRPr>
                    </a:p>
                  </a:txBody>
                  <a:tcPr marL="5744" marR="5744" marT="5744" marB="0" anchor="b"/>
                </a:tc>
              </a:tr>
              <a:tr h="287840">
                <a:tc>
                  <a:txBody>
                    <a:bodyPr/>
                    <a:lstStyle/>
                    <a:p>
                      <a:pPr algn="l" fontAlgn="b"/>
                      <a:r>
                        <a:rPr lang="fr-CH" sz="1800" u="none" strike="noStrike" dirty="0" smtClean="0">
                          <a:effectLst/>
                        </a:rPr>
                        <a:t>8</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a:effectLst/>
                        </a:rPr>
                        <a:t>Data science : super projet</a:t>
                      </a:r>
                      <a:endParaRPr lang="fr-CH" sz="1800" b="0" i="0" u="none" strike="noStrike">
                        <a:effectLst/>
                        <a:latin typeface="Arial" panose="020B0604020202020204" pitchFamily="34" charset="0"/>
                      </a:endParaRPr>
                    </a:p>
                  </a:txBody>
                  <a:tcPr marL="5744" marR="5744" marT="5744" marB="0" anchor="b"/>
                </a:tc>
              </a:tr>
              <a:tr h="401628">
                <a:tc>
                  <a:txBody>
                    <a:bodyPr/>
                    <a:lstStyle/>
                    <a:p>
                      <a:pPr algn="l" fontAlgn="b"/>
                      <a:r>
                        <a:rPr lang="fr-CH" sz="1800" u="none" strike="noStrike" dirty="0" smtClean="0">
                          <a:effectLst/>
                        </a:rPr>
                        <a:t>9</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2000" b="1" u="none" strike="noStrike" dirty="0" err="1">
                          <a:effectLst/>
                        </a:rPr>
                        <a:t>Mechanical</a:t>
                      </a:r>
                      <a:r>
                        <a:rPr lang="fr-CH" sz="2000" b="1" u="none" strike="noStrike" dirty="0">
                          <a:effectLst/>
                        </a:rPr>
                        <a:t> Engineering me semble trop large</a:t>
                      </a:r>
                      <a:r>
                        <a:rPr lang="fr-CH" sz="1800" u="none" strike="noStrike" dirty="0">
                          <a:effectLst/>
                        </a:rPr>
                        <a:t>... La différenciation précédente entre matériaux et production me semble plus judicieuse.</a:t>
                      </a:r>
                      <a:endParaRPr lang="fr-CH" sz="1800" b="0" i="0" u="none" strike="noStrike" dirty="0">
                        <a:effectLst/>
                        <a:latin typeface="Arial" panose="020B0604020202020204" pitchFamily="34" charset="0"/>
                      </a:endParaRPr>
                    </a:p>
                  </a:txBody>
                  <a:tcPr marL="5744" marR="5744" marT="5744" marB="0" anchor="b"/>
                </a:tc>
              </a:tr>
              <a:tr h="287840">
                <a:tc>
                  <a:txBody>
                    <a:bodyPr/>
                    <a:lstStyle/>
                    <a:p>
                      <a:pPr algn="l" fontAlgn="b"/>
                      <a:r>
                        <a:rPr lang="fr-CH" sz="1800" u="none" strike="noStrike" dirty="0" smtClean="0">
                          <a:effectLst/>
                        </a:rPr>
                        <a:t>10</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a:effectLst/>
                        </a:rPr>
                        <a:t>Oui, dommage que je n'y ai pas eu droit sur mon diplôme, encore une fois.</a:t>
                      </a:r>
                      <a:endParaRPr lang="fr-CH" sz="1800" b="0" i="0" u="none" strike="noStrike">
                        <a:effectLst/>
                        <a:latin typeface="Arial" panose="020B0604020202020204" pitchFamily="34" charset="0"/>
                      </a:endParaRPr>
                    </a:p>
                  </a:txBody>
                  <a:tcPr marL="5744" marR="5744" marT="5744" marB="0" anchor="b"/>
                </a:tc>
              </a:tr>
              <a:tr h="569777">
                <a:tc>
                  <a:txBody>
                    <a:bodyPr/>
                    <a:lstStyle/>
                    <a:p>
                      <a:pPr algn="l" fontAlgn="b"/>
                      <a:r>
                        <a:rPr lang="fr-CH" sz="1800" u="none" strike="noStrike" dirty="0" smtClean="0">
                          <a:effectLst/>
                        </a:rPr>
                        <a:t>11</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a:effectLst/>
                        </a:rPr>
                        <a:t>J'ai été formé a ce qui se faisait avant et un cours m'a formé à ce qui pourrait potentiellement arriver dans quelques années. Trop peu de temps passer sur les technologies utilisées aujourd'hui à la sortie du master</a:t>
                      </a:r>
                      <a:endParaRPr lang="fr-CH" sz="1800" b="0" i="0" u="none" strike="noStrike">
                        <a:effectLst/>
                        <a:latin typeface="Arial" panose="020B0604020202020204" pitchFamily="34" charset="0"/>
                      </a:endParaRPr>
                    </a:p>
                  </a:txBody>
                  <a:tcPr marL="5744" marR="5744" marT="5744" marB="0" anchor="b"/>
                </a:tc>
              </a:tr>
              <a:tr h="2491150">
                <a:tc>
                  <a:txBody>
                    <a:bodyPr/>
                    <a:lstStyle/>
                    <a:p>
                      <a:pPr algn="l" fontAlgn="b"/>
                      <a:r>
                        <a:rPr lang="fr-CH" sz="1800" u="none" strike="noStrike" dirty="0" smtClean="0">
                          <a:effectLst/>
                        </a:rPr>
                        <a:t>12</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2000" b="1" u="none" strike="noStrike" dirty="0">
                          <a:effectLst/>
                        </a:rPr>
                        <a:t>Oui pour la branche TIN et TE</a:t>
                      </a:r>
                      <a:r>
                        <a:rPr lang="fr-CH" sz="1800" u="none" strike="noStrike" dirty="0">
                          <a:effectLst/>
                        </a:rPr>
                        <a:t>, la nouvelle dénomination est plus adéquate et ça reflète l'orientation avec plus de précision</a:t>
                      </a:r>
                      <a:r>
                        <a:rPr lang="fr-CH" sz="1800" u="none" strike="noStrike" dirty="0" smtClean="0">
                          <a:effectLst/>
                        </a:rPr>
                        <a:t>.</a:t>
                      </a:r>
                      <a:r>
                        <a:rPr lang="fr-CH" sz="1800" u="none" strike="noStrike" dirty="0">
                          <a:effectLst/>
                        </a:rPr>
                        <a:t/>
                      </a:r>
                      <a:br>
                        <a:rPr lang="fr-CH" sz="1800" u="none" strike="noStrike" dirty="0">
                          <a:effectLst/>
                        </a:rPr>
                      </a:br>
                      <a:r>
                        <a:rPr lang="fr-CH" sz="2000" b="1" u="none" strike="noStrike" dirty="0">
                          <a:effectLst/>
                        </a:rPr>
                        <a:t>Non pour le TIC</a:t>
                      </a:r>
                      <a:r>
                        <a:rPr lang="fr-CH" sz="1800" u="none" strike="noStrike" dirty="0">
                          <a:effectLst/>
                        </a:rPr>
                        <a:t>. Pour le TIC, il sera plus judicieux de: </a:t>
                      </a:r>
                      <a:br>
                        <a:rPr lang="fr-CH" sz="1800" u="none" strike="noStrike" dirty="0">
                          <a:effectLst/>
                        </a:rPr>
                      </a:br>
                      <a:r>
                        <a:rPr lang="fr-CH" sz="1800" u="none" strike="noStrike" dirty="0">
                          <a:effectLst/>
                        </a:rPr>
                        <a:t>1- </a:t>
                      </a:r>
                      <a:r>
                        <a:rPr lang="fr-CH" sz="2000" b="1" u="none" strike="noStrike" dirty="0">
                          <a:effectLst/>
                        </a:rPr>
                        <a:t>Garder l'ancienne dénomination ICT </a:t>
                      </a:r>
                      <a:r>
                        <a:rPr lang="fr-CH" sz="1800" u="none" strike="noStrike" dirty="0">
                          <a:effectLst/>
                        </a:rPr>
                        <a:t>(Information and Communication Technologies) qui désigne une formation IT et télécommunication (formation qui met l'accent sur le Software Engineering, Internet of </a:t>
                      </a:r>
                      <a:r>
                        <a:rPr lang="fr-CH" sz="1800" u="none" strike="noStrike" dirty="0" err="1">
                          <a:effectLst/>
                        </a:rPr>
                        <a:t>Things</a:t>
                      </a:r>
                      <a:r>
                        <a:rPr lang="fr-CH" sz="1800" u="none" strike="noStrike" dirty="0">
                          <a:effectLst/>
                        </a:rPr>
                        <a:t>, Mobile, Cloud </a:t>
                      </a:r>
                      <a:r>
                        <a:rPr lang="fr-CH" sz="1800" u="none" strike="noStrike" dirty="0" err="1">
                          <a:effectLst/>
                        </a:rPr>
                        <a:t>Computing</a:t>
                      </a:r>
                      <a:r>
                        <a:rPr lang="fr-CH" sz="1800" u="none" strike="noStrike" dirty="0">
                          <a:effectLst/>
                        </a:rPr>
                        <a:t>, Software Design and Architect, comme le Master in Communication </a:t>
                      </a:r>
                      <a:r>
                        <a:rPr lang="fr-CH" sz="1800" u="none" strike="noStrike" dirty="0" err="1">
                          <a:effectLst/>
                        </a:rPr>
                        <a:t>Systems</a:t>
                      </a:r>
                      <a:r>
                        <a:rPr lang="fr-CH" sz="1800" u="none" strike="noStrike" dirty="0">
                          <a:effectLst/>
                        </a:rPr>
                        <a:t> à l'EPFL).</a:t>
                      </a:r>
                      <a:br>
                        <a:rPr lang="fr-CH" sz="1800" u="none" strike="noStrike" dirty="0">
                          <a:effectLst/>
                        </a:rPr>
                      </a:br>
                      <a:r>
                        <a:rPr lang="fr-CH" sz="1800" u="none" strike="noStrike" dirty="0">
                          <a:effectLst/>
                        </a:rPr>
                        <a:t>2- </a:t>
                      </a:r>
                      <a:r>
                        <a:rPr lang="fr-CH" sz="2000" b="1" u="none" strike="noStrike" dirty="0">
                          <a:effectLst/>
                        </a:rPr>
                        <a:t>Ajouter une orientation Computer Sciences </a:t>
                      </a:r>
                      <a:r>
                        <a:rPr lang="fr-CH" sz="1800" u="none" strike="noStrike" dirty="0">
                          <a:effectLst/>
                        </a:rPr>
                        <a:t>(formation généraliste, comme le </a:t>
                      </a:r>
                      <a:r>
                        <a:rPr lang="fr-CH" sz="1800" u="none" strike="noStrike" dirty="0" err="1">
                          <a:effectLst/>
                        </a:rPr>
                        <a:t>Swiss</a:t>
                      </a:r>
                      <a:r>
                        <a:rPr lang="fr-CH" sz="1800" u="none" strike="noStrike" dirty="0">
                          <a:effectLst/>
                        </a:rPr>
                        <a:t> Joint Master </a:t>
                      </a:r>
                      <a:r>
                        <a:rPr lang="fr-CH" sz="1800" u="none" strike="noStrike" dirty="0" err="1">
                          <a:effectLst/>
                        </a:rPr>
                        <a:t>BeNeFri</a:t>
                      </a:r>
                      <a:r>
                        <a:rPr lang="fr-CH" sz="1800" u="none" strike="noStrike" dirty="0">
                          <a:effectLst/>
                        </a:rPr>
                        <a:t>)</a:t>
                      </a:r>
                      <a:br>
                        <a:rPr lang="fr-CH" sz="1800" u="none" strike="noStrike" dirty="0">
                          <a:effectLst/>
                        </a:rPr>
                      </a:br>
                      <a:r>
                        <a:rPr lang="fr-CH" sz="1800" u="none" strike="noStrike" dirty="0">
                          <a:effectLst/>
                        </a:rPr>
                        <a:t>3- </a:t>
                      </a:r>
                      <a:r>
                        <a:rPr lang="fr-CH" sz="2000" b="1" u="none" strike="noStrike" dirty="0">
                          <a:effectLst/>
                        </a:rPr>
                        <a:t>Ajouter une orientation Data Sciences </a:t>
                      </a:r>
                      <a:r>
                        <a:rPr lang="fr-CH" sz="1800" u="none" strike="noStrike" dirty="0">
                          <a:effectLst/>
                        </a:rPr>
                        <a:t>(qui met l'accent sur l'intelligence artificielle et le Machine Learning </a:t>
                      </a:r>
                      <a:r>
                        <a:rPr lang="fr-CH" sz="1800" u="none" strike="noStrike" dirty="0" err="1">
                          <a:effectLst/>
                        </a:rPr>
                        <a:t>Toolbox</a:t>
                      </a:r>
                      <a:r>
                        <a:rPr lang="fr-CH" sz="1800" u="none" strike="noStrike" dirty="0">
                          <a:effectLst/>
                        </a:rPr>
                        <a:t>, comme le Master in Data Science à l'EPFL</a:t>
                      </a:r>
                      <a:r>
                        <a:rPr lang="fr-CH" sz="1800" u="none" strike="noStrike" dirty="0" smtClean="0">
                          <a:effectLst/>
                        </a:rPr>
                        <a:t>).</a:t>
                      </a:r>
                      <a:r>
                        <a:rPr lang="fr-CH" sz="1800" u="none" strike="noStrike" dirty="0">
                          <a:effectLst/>
                        </a:rPr>
                        <a:t/>
                      </a:r>
                      <a:br>
                        <a:rPr lang="fr-CH" sz="1800" u="none" strike="noStrike" dirty="0">
                          <a:effectLst/>
                        </a:rPr>
                      </a:br>
                      <a:r>
                        <a:rPr lang="fr-CH" sz="1800" u="none" strike="noStrike" dirty="0">
                          <a:effectLst/>
                        </a:rPr>
                        <a:t>A mon avis, l'ancienne dénomination TIC (Information and Communication Technologies) c'est l'identité du master MSE HES-SO qui est unique en Suisse et qui a un succès au niveau national, il faut veuillez à conserver ce succès, mais faire de sorte à améliorer cette branche en ajoutant d'autre orientation (comme proposé au points 1, 2 et 3).</a:t>
                      </a:r>
                      <a:endParaRPr lang="fr-CH" sz="1800" b="0" i="0" u="none" strike="noStrike" dirty="0">
                        <a:effectLst/>
                        <a:latin typeface="Arial" panose="020B0604020202020204" pitchFamily="34" charset="0"/>
                      </a:endParaRPr>
                    </a:p>
                  </a:txBody>
                  <a:tcPr marL="5744" marR="5744" marT="5744" marB="0" anchor="b"/>
                </a:tc>
              </a:tr>
              <a:tr h="851714">
                <a:tc>
                  <a:txBody>
                    <a:bodyPr/>
                    <a:lstStyle/>
                    <a:p>
                      <a:pPr algn="l" fontAlgn="b"/>
                      <a:r>
                        <a:rPr lang="fr-CH" sz="1800" u="none" strike="noStrike" dirty="0" smtClean="0">
                          <a:effectLst/>
                        </a:rPr>
                        <a:t>13</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L'aspect </a:t>
                      </a:r>
                      <a:r>
                        <a:rPr lang="fr-CH" sz="2000" b="1" u="none" strike="noStrike" dirty="0" err="1">
                          <a:effectLst/>
                        </a:rPr>
                        <a:t>manufacturing</a:t>
                      </a:r>
                      <a:r>
                        <a:rPr lang="fr-CH" sz="2000" b="1" u="none" strike="noStrike" dirty="0">
                          <a:effectLst/>
                        </a:rPr>
                        <a:t> et production est complètement perdu</a:t>
                      </a:r>
                      <a:r>
                        <a:rPr lang="fr-CH" sz="1800" u="none" strike="noStrike" dirty="0">
                          <a:effectLst/>
                        </a:rPr>
                        <a:t>. Une personne qui voudrait être orienté dans ces domaines devra faire un choix entre ces domaines qui ne couvrent en aucun cas la réalité. Les domaines proposés sont trop spécifiques donc pas possible d'élargir les connaissances mais les fermer sur un seul domaine trop spécifique. Mon commentaire concerne l'orientation TIN je n'ai pas d'avis sur les autres.</a:t>
                      </a:r>
                      <a:endParaRPr lang="fr-CH" sz="1800" b="0" i="0" u="none" strike="noStrike" dirty="0">
                        <a:effectLst/>
                        <a:latin typeface="Arial" panose="020B0604020202020204" pitchFamily="34" charset="0"/>
                      </a:endParaRPr>
                    </a:p>
                  </a:txBody>
                  <a:tcPr marL="5744" marR="5744" marT="5744" marB="0" anchor="b"/>
                </a:tc>
              </a:tr>
              <a:tr h="569777">
                <a:tc>
                  <a:txBody>
                    <a:bodyPr/>
                    <a:lstStyle/>
                    <a:p>
                      <a:pPr algn="l" fontAlgn="b"/>
                      <a:r>
                        <a:rPr lang="fr-CH" sz="1800" u="none" strike="noStrike" dirty="0" smtClean="0">
                          <a:effectLst/>
                        </a:rPr>
                        <a:t>14</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Les personnes qui ont une orientation systèmes embarqués/</a:t>
                      </a:r>
                      <a:r>
                        <a:rPr lang="fr-CH" sz="1800" u="none" strike="noStrike" dirty="0" err="1">
                          <a:effectLst/>
                        </a:rPr>
                        <a:t>IoT</a:t>
                      </a:r>
                      <a:r>
                        <a:rPr lang="fr-CH" sz="1800" u="none" strike="noStrike" dirty="0">
                          <a:effectLst/>
                        </a:rPr>
                        <a:t>/Informatique embarquée se retrouvent entre les profils TIN et TIC avec </a:t>
                      </a:r>
                      <a:r>
                        <a:rPr lang="fr-CH" sz="2000" b="1" u="none" strike="noStrike" dirty="0">
                          <a:effectLst/>
                        </a:rPr>
                        <a:t>beaucoup de branches qui ne les concernent pas dans les deux parties</a:t>
                      </a:r>
                      <a:r>
                        <a:rPr lang="fr-CH" sz="1800" u="none" strike="noStrike" dirty="0">
                          <a:effectLst/>
                        </a:rPr>
                        <a:t>...</a:t>
                      </a:r>
                      <a:endParaRPr lang="fr-CH" sz="1800" b="0" i="0" u="none" strike="noStrike" dirty="0">
                        <a:effectLst/>
                        <a:latin typeface="Arial" panose="020B0604020202020204" pitchFamily="34" charset="0"/>
                      </a:endParaRPr>
                    </a:p>
                  </a:txBody>
                  <a:tcPr marL="5744" marR="5744" marT="5744" marB="0" anchor="b"/>
                </a:tc>
              </a:tr>
              <a:tr h="287840">
                <a:tc>
                  <a:txBody>
                    <a:bodyPr/>
                    <a:lstStyle/>
                    <a:p>
                      <a:pPr algn="l" fontAlgn="b"/>
                      <a:r>
                        <a:rPr lang="fr-CH" sz="1800" u="none" strike="noStrike" dirty="0" smtClean="0">
                          <a:effectLst/>
                        </a:rPr>
                        <a:t>15</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Je ne retrouve pas de profil orienté "Télécommunication/Communication" spécifiquement dans l'orientation TIC.</a:t>
                      </a:r>
                      <a:endParaRPr lang="fr-CH" sz="1800" b="0" i="0" u="none" strike="noStrike" dirty="0">
                        <a:effectLst/>
                        <a:latin typeface="Arial" panose="020B0604020202020204" pitchFamily="34" charset="0"/>
                      </a:endParaRPr>
                    </a:p>
                  </a:txBody>
                  <a:tcPr marL="5744" marR="5744" marT="5744" marB="0" anchor="b"/>
                </a:tc>
              </a:tr>
              <a:tr h="401628">
                <a:tc>
                  <a:txBody>
                    <a:bodyPr/>
                    <a:lstStyle/>
                    <a:p>
                      <a:pPr algn="l" fontAlgn="b"/>
                      <a:r>
                        <a:rPr lang="fr-CH" sz="1800" u="none" strike="noStrike" dirty="0" smtClean="0">
                          <a:effectLst/>
                        </a:rPr>
                        <a:t>16</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2000" b="1" u="none" strike="noStrike" dirty="0">
                          <a:effectLst/>
                        </a:rPr>
                        <a:t>Oui </a:t>
                      </a:r>
                      <a:r>
                        <a:rPr lang="fr-CH" sz="1800" u="none" strike="noStrike" dirty="0">
                          <a:effectLst/>
                        </a:rPr>
                        <a:t>je trouve que c'est un grand progrès! Je pense que plusieurs réclamations venant des étudiants allaient dans ce sens. Je parle </a:t>
                      </a:r>
                      <a:r>
                        <a:rPr lang="fr-CH" sz="2000" b="1" u="none" strike="noStrike" dirty="0">
                          <a:effectLst/>
                        </a:rPr>
                        <a:t>surtout de l'orientation en Energie</a:t>
                      </a:r>
                      <a:r>
                        <a:rPr lang="fr-CH" sz="1800" u="none" strike="noStrike" dirty="0">
                          <a:effectLst/>
                        </a:rPr>
                        <a:t>.</a:t>
                      </a:r>
                      <a:endParaRPr lang="fr-CH" sz="1800" b="0" i="0" u="none" strike="noStrike" dirty="0">
                        <a:effectLst/>
                        <a:latin typeface="Arial" panose="020B0604020202020204" pitchFamily="34" charset="0"/>
                      </a:endParaRPr>
                    </a:p>
                  </a:txBody>
                  <a:tcPr marL="5744" marR="5744" marT="5744" marB="0" anchor="b"/>
                </a:tc>
              </a:tr>
              <a:tr h="599777">
                <a:tc>
                  <a:txBody>
                    <a:bodyPr/>
                    <a:lstStyle/>
                    <a:p>
                      <a:pPr algn="l" fontAlgn="b"/>
                      <a:r>
                        <a:rPr lang="fr-CH" sz="1800" u="none" strike="noStrike" dirty="0" smtClean="0">
                          <a:effectLst/>
                        </a:rPr>
                        <a:t>17</a:t>
                      </a:r>
                      <a:endParaRPr lang="fr-CH" sz="1800" b="0" i="0" u="none" strike="noStrike" dirty="0">
                        <a:effectLst/>
                        <a:latin typeface="Arial" panose="020B0604020202020204" pitchFamily="34" charset="0"/>
                      </a:endParaRPr>
                    </a:p>
                  </a:txBody>
                  <a:tcPr marL="5744" marR="5744" marT="5744" marB="0" anchor="b"/>
                </a:tc>
                <a:tc>
                  <a:txBody>
                    <a:bodyPr/>
                    <a:lstStyle/>
                    <a:p>
                      <a:pPr algn="l" fontAlgn="b"/>
                      <a:r>
                        <a:rPr lang="fr-CH" sz="1800" u="none" strike="noStrike" dirty="0">
                          <a:effectLst/>
                        </a:rPr>
                        <a:t>A première vue le projet </a:t>
                      </a:r>
                      <a:r>
                        <a:rPr lang="fr-CH" sz="2000" b="1" u="none" strike="noStrike" dirty="0">
                          <a:effectLst/>
                        </a:rPr>
                        <a:t>cloisonne la formation par catégories de métiers</a:t>
                      </a:r>
                      <a:r>
                        <a:rPr lang="fr-CH" sz="1800" u="none" strike="noStrike" dirty="0">
                          <a:effectLst/>
                        </a:rPr>
                        <a:t>. Je ne pense pas que cette vision est très bonne. Dans l'optique de former des chefs de projets, ces derniers sont amenés à travailler dans un cadre pluridisciplinaire.</a:t>
                      </a:r>
                      <a:endParaRPr lang="fr-CH" sz="1800" b="0" i="0" u="none" strike="noStrike" dirty="0">
                        <a:effectLst/>
                        <a:latin typeface="Arial" panose="020B0604020202020204" pitchFamily="34" charset="0"/>
                      </a:endParaRPr>
                    </a:p>
                  </a:txBody>
                  <a:tcPr marL="5744" marR="5744" marT="5744" marB="0" anchor="b"/>
                </a:tc>
              </a:tr>
            </a:tbl>
          </a:graphicData>
        </a:graphic>
      </p:graphicFrame>
      <p:sp>
        <p:nvSpPr>
          <p:cNvPr id="5" name="ZoneTexte 4"/>
          <p:cNvSpPr txBox="1"/>
          <p:nvPr/>
        </p:nvSpPr>
        <p:spPr>
          <a:xfrm>
            <a:off x="6438999" y="31078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 dénomination adaptée aux besoins</a:t>
            </a:r>
            <a:endParaRPr lang="fr-CH" sz="2400" dirty="0"/>
          </a:p>
        </p:txBody>
      </p:sp>
    </p:spTree>
    <p:extLst>
      <p:ext uri="{BB962C8B-B14F-4D97-AF65-F5344CB8AC3E}">
        <p14:creationId xmlns:p14="http://schemas.microsoft.com/office/powerpoint/2010/main" val="41276064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3200" dirty="0" smtClean="0"/>
              <a:t>(Q.30)</a:t>
            </a:r>
            <a:endParaRPr lang="fr-CH" dirty="0"/>
          </a:p>
        </p:txBody>
      </p:sp>
      <p:graphicFrame>
        <p:nvGraphicFramePr>
          <p:cNvPr id="3" name="Graphique 2"/>
          <p:cNvGraphicFramePr>
            <a:graphicFrameLocks/>
          </p:cNvGraphicFramePr>
          <p:nvPr>
            <p:extLst>
              <p:ext uri="{D42A27DB-BD31-4B8C-83A1-F6EECF244321}">
                <p14:modId xmlns:p14="http://schemas.microsoft.com/office/powerpoint/2010/main" val="2924801572"/>
              </p:ext>
            </p:extLst>
          </p:nvPr>
        </p:nvGraphicFramePr>
        <p:xfrm>
          <a:off x="750367" y="1695624"/>
          <a:ext cx="16345815" cy="6840759"/>
        </p:xfrm>
        <a:graphic>
          <a:graphicData uri="http://schemas.openxmlformats.org/drawingml/2006/chart">
            <c:chart xmlns:c="http://schemas.openxmlformats.org/drawingml/2006/chart" xmlns:r="http://schemas.openxmlformats.org/officeDocument/2006/relationships" r:id="rId3"/>
          </a:graphicData>
        </a:graphic>
      </p:graphicFrame>
      <p:sp>
        <p:nvSpPr>
          <p:cNvPr id="6" name="Ellipse 5"/>
          <p:cNvSpPr/>
          <p:nvPr/>
        </p:nvSpPr>
        <p:spPr>
          <a:xfrm>
            <a:off x="7987171" y="2947481"/>
            <a:ext cx="792088" cy="43204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7" name="Ellipse 6"/>
          <p:cNvSpPr/>
          <p:nvPr/>
        </p:nvSpPr>
        <p:spPr>
          <a:xfrm>
            <a:off x="7952679" y="2385513"/>
            <a:ext cx="792088" cy="43204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8" name="Ellipse 7"/>
          <p:cNvSpPr/>
          <p:nvPr/>
        </p:nvSpPr>
        <p:spPr>
          <a:xfrm>
            <a:off x="9160993" y="3509449"/>
            <a:ext cx="792088" cy="43204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9" name="Ellipse 8"/>
          <p:cNvSpPr/>
          <p:nvPr/>
        </p:nvSpPr>
        <p:spPr>
          <a:xfrm>
            <a:off x="7755418" y="4014334"/>
            <a:ext cx="792088" cy="43204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10" name="Ellipse 9"/>
          <p:cNvSpPr/>
          <p:nvPr/>
        </p:nvSpPr>
        <p:spPr>
          <a:xfrm>
            <a:off x="7875409" y="6765092"/>
            <a:ext cx="792088" cy="43204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11" name="Ellipse 10"/>
          <p:cNvSpPr/>
          <p:nvPr/>
        </p:nvSpPr>
        <p:spPr>
          <a:xfrm>
            <a:off x="7838821" y="6304136"/>
            <a:ext cx="905946" cy="348728"/>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12" name="Ellipse 11"/>
          <p:cNvSpPr/>
          <p:nvPr/>
        </p:nvSpPr>
        <p:spPr>
          <a:xfrm>
            <a:off x="8800410" y="7384255"/>
            <a:ext cx="734933" cy="274475"/>
          </a:xfrm>
          <a:prstGeom prst="ellipse">
            <a:avLst/>
          </a:prstGeom>
          <a:noFill/>
          <a:ln w="38100"/>
        </p:spPr>
        <p:style>
          <a:lnRef idx="2">
            <a:schemeClr val="dk1"/>
          </a:lnRef>
          <a:fillRef idx="1">
            <a:schemeClr val="lt1"/>
          </a:fillRef>
          <a:effectRef idx="0">
            <a:schemeClr val="dk1"/>
          </a:effectRef>
          <a:fontRef idx="minor">
            <a:schemeClr val="dk1"/>
          </a:fontRef>
        </p:style>
        <p:txBody>
          <a:bodyPr wrap="square" lIns="0" tIns="0" rIns="0" bIns="0" rtlCol="0" anchor="ctr"/>
          <a:lstStyle/>
          <a:p>
            <a:pPr algn="ctr"/>
            <a:endParaRPr lang="fr-CH"/>
          </a:p>
        </p:txBody>
      </p:sp>
      <p:sp>
        <p:nvSpPr>
          <p:cNvPr id="14" name="ZoneTexte 5"/>
          <p:cNvSpPr txBox="1"/>
          <p:nvPr/>
        </p:nvSpPr>
        <p:spPr>
          <a:xfrm>
            <a:off x="403733" y="8336327"/>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N=110</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4188914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3200" dirty="0" smtClean="0"/>
              <a:t>(Q.31)</a:t>
            </a:r>
            <a:endParaRPr lang="fr-CH" dirty="0"/>
          </a:p>
        </p:txBody>
      </p:sp>
      <p:sp>
        <p:nvSpPr>
          <p:cNvPr id="5" name="ZoneTexte 5"/>
          <p:cNvSpPr txBox="1"/>
          <p:nvPr/>
        </p:nvSpPr>
        <p:spPr>
          <a:xfrm>
            <a:off x="403733" y="8336327"/>
            <a:ext cx="1127391" cy="400111"/>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N=12</a:t>
            </a:r>
            <a:endParaRPr lang="en-US" sz="2000" dirty="0">
              <a:solidFill>
                <a:prstClr val="black">
                  <a:lumMod val="65000"/>
                  <a:lumOff val="35000"/>
                </a:prstClr>
              </a:solidFill>
            </a:endParaRPr>
          </a:p>
        </p:txBody>
      </p:sp>
      <p:graphicFrame>
        <p:nvGraphicFramePr>
          <p:cNvPr id="6" name="Graphique 5"/>
          <p:cNvGraphicFramePr>
            <a:graphicFrameLocks/>
          </p:cNvGraphicFramePr>
          <p:nvPr>
            <p:extLst>
              <p:ext uri="{D42A27DB-BD31-4B8C-83A1-F6EECF244321}">
                <p14:modId xmlns:p14="http://schemas.microsoft.com/office/powerpoint/2010/main" val="2417177039"/>
              </p:ext>
            </p:extLst>
          </p:nvPr>
        </p:nvGraphicFramePr>
        <p:xfrm>
          <a:off x="2114185" y="2415704"/>
          <a:ext cx="13825536" cy="52565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76664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(Q.32) </a:t>
            </a:r>
            <a:endParaRPr lang="fr-CH" dirty="0"/>
          </a:p>
        </p:txBody>
      </p:sp>
      <p:sp>
        <p:nvSpPr>
          <p:cNvPr id="3" name="Espace réservé du texte 2"/>
          <p:cNvSpPr>
            <a:spLocks noGrp="1"/>
          </p:cNvSpPr>
          <p:nvPr>
            <p:ph type="body" sz="quarter" idx="13"/>
          </p:nvPr>
        </p:nvSpPr>
        <p:spPr/>
        <p:txBody>
          <a:bodyPr/>
          <a:lstStyle/>
          <a:p>
            <a:r>
              <a:rPr lang="fr-CH" dirty="0" smtClean="0">
                <a:solidFill>
                  <a:srgbClr val="FF0000"/>
                </a:solidFill>
              </a:rPr>
              <a:t>Pour les 4 répondants à la question 32: </a:t>
            </a:r>
          </a:p>
          <a:p>
            <a:pPr lvl="1"/>
            <a:r>
              <a:rPr lang="fr-CH" dirty="0" smtClean="0">
                <a:solidFill>
                  <a:srgbClr val="FF0000"/>
                </a:solidFill>
              </a:rPr>
              <a:t>3 jugent l’idée de renommer «Computer Science» l’orientation TIC de la HES-SO pertinente et très pertinente</a:t>
            </a:r>
          </a:p>
          <a:p>
            <a:pPr lvl="1"/>
            <a:r>
              <a:rPr lang="fr-CH" dirty="0" smtClean="0">
                <a:solidFill>
                  <a:srgbClr val="FF0000"/>
                </a:solidFill>
              </a:rPr>
              <a:t>1 la juge peu pertinente. </a:t>
            </a:r>
            <a:endParaRPr lang="fr-CH" dirty="0">
              <a:solidFill>
                <a:srgbClr val="FF0000"/>
              </a:solidFill>
            </a:endParaRPr>
          </a:p>
        </p:txBody>
      </p:sp>
    </p:spTree>
    <p:extLst>
      <p:ext uri="{BB962C8B-B14F-4D97-AF65-F5344CB8AC3E}">
        <p14:creationId xmlns:p14="http://schemas.microsoft.com/office/powerpoint/2010/main" val="157900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376EAF8-40E6-4803-8B54-78DE987DDDB6}"/>
              </a:ext>
            </a:extLst>
          </p:cNvPr>
          <p:cNvSpPr>
            <a:spLocks noGrp="1"/>
          </p:cNvSpPr>
          <p:nvPr>
            <p:ph type="title"/>
          </p:nvPr>
        </p:nvSpPr>
        <p:spPr/>
        <p:txBody>
          <a:bodyPr/>
          <a:lstStyle/>
          <a:p>
            <a:r>
              <a:rPr lang="fr-CH" dirty="0" smtClean="0"/>
              <a:t>Sondage </a:t>
            </a:r>
            <a:endParaRPr lang="fr-CH" dirty="0"/>
          </a:p>
        </p:txBody>
      </p:sp>
      <p:sp>
        <p:nvSpPr>
          <p:cNvPr id="5" name="Text Placeholder 4">
            <a:extLst>
              <a:ext uri="{FF2B5EF4-FFF2-40B4-BE49-F238E27FC236}">
                <a16:creationId xmlns:a16="http://schemas.microsoft.com/office/drawing/2014/main" xmlns="" id="{1989048C-A4BD-4AEC-90A2-ADBA252E99A6}"/>
              </a:ext>
            </a:extLst>
          </p:cNvPr>
          <p:cNvSpPr>
            <a:spLocks noGrp="1"/>
          </p:cNvSpPr>
          <p:nvPr>
            <p:ph type="body" sz="quarter" idx="13"/>
          </p:nvPr>
        </p:nvSpPr>
        <p:spPr>
          <a:xfrm>
            <a:off x="390327" y="1479600"/>
            <a:ext cx="8640960" cy="8424936"/>
          </a:xfrm>
        </p:spPr>
        <p:txBody>
          <a:bodyPr/>
          <a:lstStyle/>
          <a:p>
            <a:r>
              <a:rPr lang="fr-CH" dirty="0" smtClean="0"/>
              <a:t>Durée</a:t>
            </a:r>
          </a:p>
          <a:p>
            <a:pPr lvl="1"/>
            <a:r>
              <a:rPr lang="fr-CH" dirty="0" smtClean="0"/>
              <a:t>Du 23.11.2018 au 03.12.2018</a:t>
            </a:r>
            <a:endParaRPr lang="fr-CH" dirty="0"/>
          </a:p>
          <a:p>
            <a:pPr marL="457200" lvl="1" indent="0">
              <a:buNone/>
            </a:pPr>
            <a:r>
              <a:rPr lang="fr-CH" sz="3200" dirty="0" smtClean="0"/>
              <a:t>Dernière inscription retenue 09.12.2018</a:t>
            </a:r>
            <a:endParaRPr lang="fr-CH" sz="3200" dirty="0"/>
          </a:p>
          <a:p>
            <a:r>
              <a:rPr lang="fr-CH" dirty="0" smtClean="0"/>
              <a:t>Rappel </a:t>
            </a:r>
          </a:p>
          <a:p>
            <a:pPr lvl="1"/>
            <a:r>
              <a:rPr lang="fr-CH" dirty="0" smtClean="0"/>
              <a:t>1 rappel le 30.11.2018</a:t>
            </a:r>
            <a:endParaRPr lang="fr-CH" dirty="0"/>
          </a:p>
          <a:p>
            <a:r>
              <a:rPr lang="fr-CH" dirty="0" err="1" smtClean="0"/>
              <a:t>Echantillonage</a:t>
            </a:r>
            <a:r>
              <a:rPr lang="fr-CH" dirty="0" smtClean="0"/>
              <a:t> </a:t>
            </a:r>
          </a:p>
          <a:p>
            <a:pPr lvl="1"/>
            <a:r>
              <a:rPr lang="fr-CH" dirty="0" smtClean="0"/>
              <a:t>E=Population d’alumni depuis 2015</a:t>
            </a:r>
          </a:p>
          <a:p>
            <a:pPr lvl="1"/>
            <a:r>
              <a:rPr lang="fr-CH" dirty="0" smtClean="0"/>
              <a:t>E=322+87-11= 398</a:t>
            </a:r>
          </a:p>
          <a:p>
            <a:pPr lvl="1"/>
            <a:endParaRPr lang="fr-CH" dirty="0" smtClean="0"/>
          </a:p>
          <a:p>
            <a:pPr lvl="1"/>
            <a:endParaRPr lang="fr-CH" dirty="0" smtClean="0"/>
          </a:p>
        </p:txBody>
      </p:sp>
      <p:sp>
        <p:nvSpPr>
          <p:cNvPr id="3" name="ZoneTexte 2"/>
          <p:cNvSpPr txBox="1"/>
          <p:nvPr/>
        </p:nvSpPr>
        <p:spPr>
          <a:xfrm>
            <a:off x="9679359" y="1479600"/>
            <a:ext cx="7546775" cy="6401753"/>
          </a:xfrm>
          <a:prstGeom prst="rect">
            <a:avLst/>
          </a:prstGeom>
          <a:noFill/>
        </p:spPr>
        <p:txBody>
          <a:bodyPr wrap="square" rtlCol="0">
            <a:spAutoFit/>
          </a:bodyPr>
          <a:lstStyle/>
          <a:p>
            <a:pPr marL="342900" lvl="0" indent="-342900" fontAlgn="base">
              <a:spcBef>
                <a:spcPts val="1800"/>
              </a:spcBef>
              <a:spcAft>
                <a:spcPts val="600"/>
              </a:spcAft>
              <a:buFont typeface="Wingdings" panose="05000000000000000000" pitchFamily="2" charset="2"/>
              <a:buChar char="§"/>
            </a:pPr>
            <a:r>
              <a:rPr lang="fr-CH" sz="3800" b="1" kern="0" dirty="0" err="1">
                <a:solidFill>
                  <a:prstClr val="black"/>
                </a:solidFill>
                <a:latin typeface="Arial" panose="020B0604020202020204" pitchFamily="34" charset="0"/>
                <a:cs typeface="Arial" panose="020B0604020202020204" pitchFamily="34" charset="0"/>
              </a:rPr>
              <a:t>Nbre</a:t>
            </a:r>
            <a:r>
              <a:rPr lang="fr-CH" sz="3800" b="1" kern="0" dirty="0">
                <a:solidFill>
                  <a:prstClr val="black"/>
                </a:solidFill>
                <a:latin typeface="Arial" panose="020B0604020202020204" pitchFamily="34" charset="0"/>
                <a:cs typeface="Arial" panose="020B0604020202020204" pitchFamily="34" charset="0"/>
              </a:rPr>
              <a:t> de questions</a:t>
            </a: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34 questions </a:t>
            </a:r>
            <a:r>
              <a:rPr lang="fr-CH" sz="3600" kern="0" dirty="0" err="1">
                <a:solidFill>
                  <a:prstClr val="black"/>
                </a:solidFill>
                <a:latin typeface="Arial" panose="020B0604020202020204" pitchFamily="34" charset="0"/>
                <a:cs typeface="Arial" panose="020B0604020202020204" pitchFamily="34" charset="0"/>
              </a:rPr>
              <a:t>y.c</a:t>
            </a:r>
            <a:r>
              <a:rPr lang="fr-CH" sz="3600" kern="0" dirty="0">
                <a:solidFill>
                  <a:prstClr val="black"/>
                </a:solidFill>
                <a:latin typeface="Arial" panose="020B0604020202020204" pitchFamily="34" charset="0"/>
                <a:cs typeface="Arial" panose="020B0604020202020204" pitchFamily="34" charset="0"/>
              </a:rPr>
              <a:t>. </a:t>
            </a:r>
            <a:r>
              <a:rPr lang="fr-CH" sz="3600" kern="0" dirty="0" smtClean="0">
                <a:solidFill>
                  <a:prstClr val="black"/>
                </a:solidFill>
                <a:latin typeface="Arial" panose="020B0604020202020204" pitchFamily="34" charset="0"/>
                <a:cs typeface="Arial" panose="020B0604020202020204" pitchFamily="34" charset="0"/>
              </a:rPr>
              <a:t>conditionnées</a:t>
            </a:r>
          </a:p>
          <a:p>
            <a:pPr lvl="1" fontAlgn="base">
              <a:spcBef>
                <a:spcPts val="600"/>
              </a:spcBef>
              <a:spcAft>
                <a:spcPts val="800"/>
              </a:spcAft>
            </a:pPr>
            <a:endParaRPr lang="fr-CH" sz="3800" b="1" dirty="0" smtClean="0">
              <a:latin typeface="Arial" panose="020B0604020202020204" pitchFamily="34" charset="0"/>
              <a:cs typeface="Arial" panose="020B0604020202020204" pitchFamily="34" charset="0"/>
            </a:endParaRPr>
          </a:p>
          <a:p>
            <a:pPr marL="571500" indent="-571500">
              <a:buFont typeface="Wingdings" panose="05000000000000000000" pitchFamily="2" charset="2"/>
              <a:buChar char="§"/>
            </a:pPr>
            <a:r>
              <a:rPr lang="fr-CH" sz="3800" b="1" dirty="0" smtClean="0">
                <a:latin typeface="Arial" panose="020B0604020202020204" pitchFamily="34" charset="0"/>
                <a:cs typeface="Arial" panose="020B0604020202020204" pitchFamily="34" charset="0"/>
              </a:rPr>
              <a:t>Structure</a:t>
            </a:r>
            <a:endParaRPr lang="fr-CH" sz="3800" b="1" dirty="0">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Profil alumni (7 questions)</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Situation professionnelle (3</a:t>
            </a:r>
            <a:r>
              <a:rPr lang="fr-CH" sz="3600" kern="0" dirty="0">
                <a:solidFill>
                  <a:prstClr val="black"/>
                </a:solidFill>
                <a:latin typeface="Arial" panose="020B0604020202020204" pitchFamily="34" charset="0"/>
                <a:cs typeface="Arial" panose="020B0604020202020204" pitchFamily="34" charset="0"/>
              </a:rPr>
              <a:t>)</a:t>
            </a: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Formation MSE HES-SO (18)</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err="1" smtClean="0">
                <a:solidFill>
                  <a:prstClr val="black"/>
                </a:solidFill>
                <a:latin typeface="Arial" panose="020B0604020202020204" pitchFamily="34" charset="0"/>
                <a:cs typeface="Arial" panose="020B0604020202020204" pitchFamily="34" charset="0"/>
              </a:rPr>
              <a:t>Redesgin</a:t>
            </a:r>
            <a:r>
              <a:rPr lang="fr-CH" sz="3600" kern="0" dirty="0" smtClean="0">
                <a:solidFill>
                  <a:prstClr val="black"/>
                </a:solidFill>
                <a:latin typeface="Arial" panose="020B0604020202020204" pitchFamily="34" charset="0"/>
                <a:cs typeface="Arial" panose="020B0604020202020204" pitchFamily="34" charset="0"/>
              </a:rPr>
              <a:t> MSE (5)</a:t>
            </a:r>
            <a:endParaRPr lang="fr-CH" sz="3600" kern="0" dirty="0">
              <a:solidFill>
                <a:prstClr val="black"/>
              </a:solidFill>
              <a:latin typeface="Arial" panose="020B0604020202020204" pitchFamily="34" charset="0"/>
              <a:cs typeface="Arial" panose="020B0604020202020204" pitchFamily="34" charset="0"/>
            </a:endParaRPr>
          </a:p>
          <a:p>
            <a:pPr marL="895350" lvl="1" indent="-438150" fontAlgn="base">
              <a:spcBef>
                <a:spcPts val="600"/>
              </a:spcBef>
              <a:spcAft>
                <a:spcPts val="800"/>
              </a:spcAft>
              <a:buFont typeface="Symbol" panose="05050102010706020507" pitchFamily="18" charset="2"/>
              <a:buChar char=""/>
            </a:pPr>
            <a:r>
              <a:rPr lang="fr-CH" sz="3600" kern="0" dirty="0" smtClean="0">
                <a:solidFill>
                  <a:prstClr val="black"/>
                </a:solidFill>
                <a:latin typeface="Arial" panose="020B0604020202020204" pitchFamily="34" charset="0"/>
                <a:cs typeface="Arial" panose="020B0604020202020204" pitchFamily="34" charset="0"/>
              </a:rPr>
              <a:t>Commentaires (1)</a:t>
            </a:r>
            <a:endParaRPr lang="fr-CH" sz="3600" kern="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24550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err="1" smtClean="0"/>
              <a:t>Redesign</a:t>
            </a:r>
            <a:r>
              <a:rPr lang="fr-CH" dirty="0" smtClean="0"/>
              <a:t> MSE </a:t>
            </a:r>
            <a:r>
              <a:rPr lang="fr-CH" sz="2800" dirty="0" smtClean="0"/>
              <a:t>(Q.33)… </a:t>
            </a:r>
            <a:endParaRPr lang="fr-CH" dirty="0"/>
          </a:p>
        </p:txBody>
      </p:sp>
      <p:sp>
        <p:nvSpPr>
          <p:cNvPr id="5" name="ZoneTexte 5"/>
          <p:cNvSpPr txBox="1"/>
          <p:nvPr/>
        </p:nvSpPr>
        <p:spPr>
          <a:xfrm>
            <a:off x="385993" y="8256700"/>
            <a:ext cx="1127374" cy="40011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6" name="ZoneTexte 10"/>
          <p:cNvSpPr txBox="1"/>
          <p:nvPr/>
        </p:nvSpPr>
        <p:spPr>
          <a:xfrm>
            <a:off x="3751890" y="555211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56.8%</a:t>
            </a:r>
            <a:endParaRPr lang="en-US" sz="2000" dirty="0">
              <a:solidFill>
                <a:schemeClr val="bg1"/>
              </a:solidFill>
            </a:endParaRPr>
          </a:p>
        </p:txBody>
      </p:sp>
      <p:sp>
        <p:nvSpPr>
          <p:cNvPr id="8" name="ZoneTexte 10"/>
          <p:cNvSpPr txBox="1"/>
          <p:nvPr/>
        </p:nvSpPr>
        <p:spPr>
          <a:xfrm>
            <a:off x="3876275" y="388135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9" name="ZoneTexte 10"/>
          <p:cNvSpPr txBox="1"/>
          <p:nvPr/>
        </p:nvSpPr>
        <p:spPr>
          <a:xfrm>
            <a:off x="3188202" y="5840150"/>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0" name="ZoneTexte 10"/>
          <p:cNvSpPr txBox="1"/>
          <p:nvPr/>
        </p:nvSpPr>
        <p:spPr>
          <a:xfrm>
            <a:off x="1573390" y="4380944"/>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graphicFrame>
        <p:nvGraphicFramePr>
          <p:cNvPr id="14" name="Graphique 13"/>
          <p:cNvGraphicFramePr>
            <a:graphicFrameLocks/>
          </p:cNvGraphicFramePr>
          <p:nvPr>
            <p:extLst>
              <p:ext uri="{D42A27DB-BD31-4B8C-83A1-F6EECF244321}">
                <p14:modId xmlns:p14="http://schemas.microsoft.com/office/powerpoint/2010/main" val="2836157902"/>
              </p:ext>
            </p:extLst>
          </p:nvPr>
        </p:nvGraphicFramePr>
        <p:xfrm>
          <a:off x="396768" y="1623616"/>
          <a:ext cx="8634519" cy="6633084"/>
        </p:xfrm>
        <a:graphic>
          <a:graphicData uri="http://schemas.openxmlformats.org/drawingml/2006/chart">
            <c:chart xmlns:c="http://schemas.openxmlformats.org/drawingml/2006/chart" xmlns:r="http://schemas.openxmlformats.org/officeDocument/2006/relationships" r:id="rId2"/>
          </a:graphicData>
        </a:graphic>
      </p:graphicFrame>
      <p:sp>
        <p:nvSpPr>
          <p:cNvPr id="15" name="ZoneTexte 10"/>
          <p:cNvSpPr txBox="1"/>
          <p:nvPr/>
        </p:nvSpPr>
        <p:spPr>
          <a:xfrm>
            <a:off x="4280317" y="4447098"/>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16" name="ZoneTexte 10"/>
          <p:cNvSpPr txBox="1"/>
          <p:nvPr/>
        </p:nvSpPr>
        <p:spPr>
          <a:xfrm>
            <a:off x="2624498" y="6402276"/>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7" name="ZoneTexte 10"/>
          <p:cNvSpPr txBox="1"/>
          <p:nvPr/>
        </p:nvSpPr>
        <p:spPr>
          <a:xfrm>
            <a:off x="1395413" y="4342851"/>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18" name="ZoneTexte 10"/>
          <p:cNvSpPr txBox="1"/>
          <p:nvPr/>
        </p:nvSpPr>
        <p:spPr>
          <a:xfrm>
            <a:off x="2908521" y="3233811"/>
            <a:ext cx="1127391"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t>2.3%</a:t>
            </a:r>
            <a:endParaRPr lang="en-US" sz="2000" dirty="0"/>
          </a:p>
        </p:txBody>
      </p:sp>
    </p:spTree>
    <p:extLst>
      <p:ext uri="{BB962C8B-B14F-4D97-AF65-F5344CB8AC3E}">
        <p14:creationId xmlns:p14="http://schemas.microsoft.com/office/powerpoint/2010/main" val="31520741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237804"/>
            <a:ext cx="17281920" cy="677926"/>
          </a:xfrm>
        </p:spPr>
        <p:txBody>
          <a:bodyPr/>
          <a:lstStyle/>
          <a:p>
            <a:r>
              <a:rPr lang="fr-CH" dirty="0" smtClean="0"/>
              <a:t>…</a:t>
            </a:r>
            <a:r>
              <a:rPr lang="fr-CH" dirty="0" err="1" smtClean="0"/>
              <a:t>Redesign</a:t>
            </a:r>
            <a:r>
              <a:rPr lang="fr-CH" dirty="0" smtClean="0"/>
              <a:t> MSE </a:t>
            </a:r>
            <a:r>
              <a:rPr lang="fr-CH" sz="2800" dirty="0" smtClean="0"/>
              <a:t>(Q.33)… </a:t>
            </a:r>
            <a:endParaRPr lang="fr-CH" dirty="0"/>
          </a:p>
        </p:txBody>
      </p:sp>
      <p:sp>
        <p:nvSpPr>
          <p:cNvPr id="6" name="ZoneTexte 10"/>
          <p:cNvSpPr txBox="1"/>
          <p:nvPr/>
        </p:nvSpPr>
        <p:spPr>
          <a:xfrm>
            <a:off x="3751890" y="555211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56.8%</a:t>
            </a:r>
            <a:endParaRPr lang="en-US" sz="2000" dirty="0">
              <a:solidFill>
                <a:schemeClr val="bg1"/>
              </a:solidFill>
            </a:endParaRPr>
          </a:p>
        </p:txBody>
      </p:sp>
      <p:sp>
        <p:nvSpPr>
          <p:cNvPr id="8" name="ZoneTexte 10"/>
          <p:cNvSpPr txBox="1"/>
          <p:nvPr/>
        </p:nvSpPr>
        <p:spPr>
          <a:xfrm>
            <a:off x="3876275" y="388135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9" name="ZoneTexte 10"/>
          <p:cNvSpPr txBox="1"/>
          <p:nvPr/>
        </p:nvSpPr>
        <p:spPr>
          <a:xfrm>
            <a:off x="3188202" y="5840150"/>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0" name="ZoneTexte 10"/>
          <p:cNvSpPr txBox="1"/>
          <p:nvPr/>
        </p:nvSpPr>
        <p:spPr>
          <a:xfrm>
            <a:off x="1573390" y="4380944"/>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11" name="ZoneTexte 10"/>
          <p:cNvSpPr txBox="1"/>
          <p:nvPr/>
        </p:nvSpPr>
        <p:spPr>
          <a:xfrm>
            <a:off x="2731652" y="3023997"/>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endParaRPr lang="en-US" sz="2000" dirty="0">
              <a:solidFill>
                <a:schemeClr val="bg1"/>
              </a:solidFill>
            </a:endParaRPr>
          </a:p>
        </p:txBody>
      </p:sp>
      <p:sp>
        <p:nvSpPr>
          <p:cNvPr id="12" name="ZoneTexte 11"/>
          <p:cNvSpPr txBox="1"/>
          <p:nvPr/>
        </p:nvSpPr>
        <p:spPr>
          <a:xfrm>
            <a:off x="6294983" y="34593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les cours</a:t>
            </a:r>
            <a:endParaRPr lang="fr-CH" sz="2400" dirty="0"/>
          </a:p>
        </p:txBody>
      </p:sp>
      <p:graphicFrame>
        <p:nvGraphicFramePr>
          <p:cNvPr id="4" name="Tableau 3"/>
          <p:cNvGraphicFramePr>
            <a:graphicFrameLocks noGrp="1"/>
          </p:cNvGraphicFramePr>
          <p:nvPr>
            <p:extLst>
              <p:ext uri="{D42A27DB-BD31-4B8C-83A1-F6EECF244321}">
                <p14:modId xmlns:p14="http://schemas.microsoft.com/office/powerpoint/2010/main" val="1947723530"/>
              </p:ext>
            </p:extLst>
          </p:nvPr>
        </p:nvGraphicFramePr>
        <p:xfrm>
          <a:off x="385993" y="1139699"/>
          <a:ext cx="17281920" cy="7514121"/>
        </p:xfrm>
        <a:graphic>
          <a:graphicData uri="http://schemas.openxmlformats.org/drawingml/2006/table">
            <a:tbl>
              <a:tblPr>
                <a:tableStyleId>{073A0DAA-6AF3-43AB-8588-CEC1D06C72B9}</a:tableStyleId>
              </a:tblPr>
              <a:tblGrid>
                <a:gridCol w="508390"/>
                <a:gridCol w="2160240"/>
                <a:gridCol w="14613290"/>
              </a:tblGrid>
              <a:tr h="185553">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En tant qu'ingénieur il est important de maîtriser le vocabulaire technique. C'était un atout avant mais cela devient un pré requis.</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261958">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Il serait bon de forcer les étudiants a parler anglais. Un entrainement dès le </a:t>
                      </a:r>
                      <a:r>
                        <a:rPr lang="fr-CH" sz="2000" u="none" strike="noStrike" dirty="0" err="1">
                          <a:effectLst/>
                        </a:rPr>
                        <a:t>debut</a:t>
                      </a:r>
                      <a:r>
                        <a:rPr lang="fr-CH" sz="2000" u="none" strike="noStrike" dirty="0">
                          <a:effectLst/>
                        </a:rPr>
                        <a:t> leurs serait favorable. Il faudrait aussi plus communiquer sur le fait que les cours seront en anglais et que les étudiants devront maitriser cette langue avant de commencer.</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92777">
                <a:tc>
                  <a:txBody>
                    <a:bodyPr/>
                    <a:lstStyle/>
                    <a:p>
                      <a:pPr algn="l" fontAlgn="b"/>
                      <a:r>
                        <a:rPr lang="fr-CH" sz="2000" u="none" strike="noStrike">
                          <a:effectLst/>
                        </a:rPr>
                        <a:t>3</a:t>
                      </a:r>
                      <a:endParaRPr lang="fr-CH" sz="2000" b="0" i="0" u="none" strike="noStrike">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On a besoin de l'anglais, plus que de certains cours d'</a:t>
                      </a:r>
                      <a:r>
                        <a:rPr lang="fr-CH" sz="2000" u="none" strike="noStrike" dirty="0" err="1">
                          <a:effectLst/>
                        </a:rPr>
                        <a:t>ethique</a:t>
                      </a:r>
                      <a:r>
                        <a:rPr lang="fr-CH" sz="2000" u="none" strike="noStrike" dirty="0">
                          <a:effectLst/>
                        </a:rPr>
                        <a:t>, où je ne sais quoi...</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278330">
                <a:tc>
                  <a:txBody>
                    <a:bodyPr/>
                    <a:lstStyle/>
                    <a:p>
                      <a:pPr algn="l" fontAlgn="b"/>
                      <a:r>
                        <a:rPr lang="fr-CH" sz="2000" u="none" strike="noStrike">
                          <a:effectLst/>
                        </a:rPr>
                        <a:t>4</a:t>
                      </a:r>
                      <a:endParaRPr lang="fr-CH" sz="2000" b="0" i="0" u="none" strike="noStrike">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Cela devrait être obligatoire. Tout le monde parle et demande l'anglais</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174638">
                <a:tc>
                  <a:txBody>
                    <a:bodyPr/>
                    <a:lstStyle/>
                    <a:p>
                      <a:pPr algn="l" fontAlgn="b"/>
                      <a:r>
                        <a:rPr lang="fr-CH" sz="2000" u="none" strike="noStrike">
                          <a:effectLst/>
                        </a:rPr>
                        <a:t>5</a:t>
                      </a:r>
                      <a:endParaRPr lang="fr-CH" sz="2000" b="0" i="0" u="none" strike="noStrike">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en-US" sz="2000" u="none" strike="noStrike" dirty="0">
                          <a:effectLst/>
                        </a:rPr>
                        <a:t>I work in Bern and speak only English at work. IT mother language is English thus I think it's very important for students to understand that.</a:t>
                      </a:r>
                      <a:endParaRPr lang="en-US"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278330">
                <a:tc>
                  <a:txBody>
                    <a:bodyPr/>
                    <a:lstStyle/>
                    <a:p>
                      <a:pPr algn="l" fontAlgn="b"/>
                      <a:r>
                        <a:rPr lang="fr-CH" sz="2000" u="none" strike="noStrike">
                          <a:effectLst/>
                        </a:rPr>
                        <a:t>6</a:t>
                      </a:r>
                      <a:endParaRPr lang="fr-CH" sz="2000" b="0" i="0" u="none" strike="noStrike">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L'anglais est de plus en plus présent dans les grandes entreprises donc très important d'implémenter plus de cours en anglais.</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185553">
                <a:tc>
                  <a:txBody>
                    <a:bodyPr/>
                    <a:lstStyle/>
                    <a:p>
                      <a:pPr algn="l" fontAlgn="b"/>
                      <a:r>
                        <a:rPr lang="fr-CH" sz="2000" u="none" strike="noStrike">
                          <a:effectLst/>
                        </a:rPr>
                        <a:t>7</a:t>
                      </a:r>
                      <a:endParaRPr lang="fr-CH" sz="2000" b="0" i="0" u="none" strike="noStrike">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Favorable</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c>
                  <a:txBody>
                    <a:bodyPr/>
                    <a:lstStyle/>
                    <a:p>
                      <a:pPr algn="l" fontAlgn="b"/>
                      <a:r>
                        <a:rPr lang="fr-CH" sz="2000" u="none" strike="noStrike" dirty="0">
                          <a:effectLst/>
                        </a:rPr>
                        <a:t>Le monde du travail fonctionne de plus en plus en anglais (mon job actuel est 90% en anglais)</a:t>
                      </a:r>
                      <a:endParaRPr lang="fr-CH" sz="2000" b="0" i="0" u="none" strike="noStrike" dirty="0">
                        <a:effectLst/>
                        <a:latin typeface="Arial" panose="020B0604020202020204" pitchFamily="34" charset="0"/>
                      </a:endParaRPr>
                    </a:p>
                  </a:txBody>
                  <a:tcPr marL="0" marR="0" marT="0" marB="0" anchor="b">
                    <a:solidFill>
                      <a:schemeClr val="accent4">
                        <a:lumMod val="20000"/>
                        <a:lumOff val="80000"/>
                      </a:schemeClr>
                    </a:solidFill>
                  </a:tcPr>
                </a:tc>
              </a:tr>
              <a:tr h="92777">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Un ou l'autre ok, mais pas tous</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349277">
                <a:tc>
                  <a:txBody>
                    <a:bodyPr/>
                    <a:lstStyle/>
                    <a:p>
                      <a:pPr algn="l" fontAlgn="b"/>
                      <a:r>
                        <a:rPr lang="fr-CH" sz="2000" u="none" strike="noStrike">
                          <a:effectLst/>
                        </a:rPr>
                        <a:t>9</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Il est très pertinent (voir même recommandé) de commencer les cours en anglais (slides et </a:t>
                      </a:r>
                      <a:r>
                        <a:rPr lang="fr-CH" sz="2000" u="none" strike="noStrike" dirty="0" err="1">
                          <a:effectLst/>
                        </a:rPr>
                        <a:t>speach</a:t>
                      </a:r>
                      <a:r>
                        <a:rPr lang="fr-CH" sz="2000" u="none" strike="noStrike" dirty="0">
                          <a:effectLst/>
                        </a:rPr>
                        <a:t>) dès le premier semestre. Cependant, prévoir si possible et avec l'accord du professeur du cours concerné, de présenter les cours en Français ou Allemand si la majorité des étudiants votent pour une langue autre que l'anglais (Français par exemple), tout en gardant les slides, les exercices, les mini-projets et les rapports en anglais.</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371107">
                <a:tc>
                  <a:txBody>
                    <a:bodyPr/>
                    <a:lstStyle/>
                    <a:p>
                      <a:pPr algn="l" fontAlgn="b"/>
                      <a:r>
                        <a:rPr lang="fr-CH" sz="2000" u="none" strike="noStrike">
                          <a:effectLst/>
                        </a:rPr>
                        <a:t>10</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Mais cela ne devrai pas réduire les chances dans le domaine technique de ceux qui ne sont pas très bons en langue</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371107">
                <a:tc>
                  <a:txBody>
                    <a:bodyPr/>
                    <a:lstStyle/>
                    <a:p>
                      <a:pPr algn="l" fontAlgn="b"/>
                      <a:r>
                        <a:rPr lang="fr-CH" sz="2000" u="none" strike="noStrike">
                          <a:effectLst/>
                        </a:rPr>
                        <a:t>11</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Si les profs ont un bon niveau et des supports de cours qui veulent dire quelque chose, alors c'est très bien d'avoir des cours en anglais.</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185553">
                <a:tc>
                  <a:txBody>
                    <a:bodyPr/>
                    <a:lstStyle/>
                    <a:p>
                      <a:pPr algn="l" fontAlgn="b"/>
                      <a:r>
                        <a:rPr lang="fr-CH" sz="2000" u="none" strike="noStrike">
                          <a:effectLst/>
                        </a:rPr>
                        <a:t>12</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Cela ne me dérangerait pas, cependant je ne pense pas que cela devrait être fait au détriment de la variété des cours.</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185553">
                <a:tc>
                  <a:txBody>
                    <a:bodyPr/>
                    <a:lstStyle/>
                    <a:p>
                      <a:pPr algn="l" fontAlgn="b"/>
                      <a:r>
                        <a:rPr lang="fr-CH" sz="2000" u="none" strike="noStrike">
                          <a:effectLst/>
                        </a:rPr>
                        <a:t>13</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La plupart des étudiants sont francophones. Les supports de cours peuvent être en anglais pour ceux qui le désirent.</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371107">
                <a:tc>
                  <a:txBody>
                    <a:bodyPr/>
                    <a:lstStyle/>
                    <a:p>
                      <a:pPr algn="l" fontAlgn="b"/>
                      <a:r>
                        <a:rPr lang="fr-CH" sz="2000" u="none" strike="noStrike">
                          <a:effectLst/>
                        </a:rPr>
                        <a:t>14</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N'oublions pas l'allemand. A mon avis la première langue officielle du pays est délaissée par la HES-SO.</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349277">
                <a:tc>
                  <a:txBody>
                    <a:bodyPr/>
                    <a:lstStyle/>
                    <a:p>
                      <a:pPr algn="l" fontAlgn="b"/>
                      <a:r>
                        <a:rPr lang="fr-CH" sz="2000" u="none" strike="noStrike">
                          <a:effectLst/>
                        </a:rPr>
                        <a:t>15</a:t>
                      </a:r>
                      <a:endParaRPr lang="fr-CH" sz="2000" b="0" i="0" u="none" strike="noStrike">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 </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D'ailleurs, dans le monde "Bologne", les Masters sont faits majoritairement en anglais. Je n'ai pas une préférence particulière de cette langue, mais il est une réalité que dan </a:t>
                      </a:r>
                      <a:r>
                        <a:rPr lang="fr-CH" sz="2000" u="none" strike="noStrike" dirty="0" err="1">
                          <a:effectLst/>
                        </a:rPr>
                        <a:t>sle</a:t>
                      </a:r>
                      <a:r>
                        <a:rPr lang="fr-CH" sz="2000" u="none" strike="noStrike" dirty="0">
                          <a:effectLst/>
                        </a:rPr>
                        <a:t> monde du travail et académique, il faut le maitriser. J'étais très surpris que </a:t>
                      </a:r>
                      <a:r>
                        <a:rPr lang="fr-CH" sz="2000" u="none" strike="noStrike" dirty="0" err="1">
                          <a:effectLst/>
                        </a:rPr>
                        <a:t>certians</a:t>
                      </a:r>
                      <a:r>
                        <a:rPr lang="fr-CH" sz="2000" u="none" strike="noStrike" dirty="0">
                          <a:effectLst/>
                        </a:rPr>
                        <a:t> collègues au Master </a:t>
                      </a:r>
                      <a:r>
                        <a:rPr lang="fr-CH" sz="2000" u="none" strike="noStrike" dirty="0" err="1">
                          <a:effectLst/>
                        </a:rPr>
                        <a:t>refussaient</a:t>
                      </a:r>
                      <a:r>
                        <a:rPr lang="fr-CH" sz="2000" u="none" strike="noStrike" dirty="0">
                          <a:effectLst/>
                        </a:rPr>
                        <a:t> systématiquement de parler anglais quand un des rares cours a été donné dans cette langue. Très dommage.</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r h="261958">
                <a:tc>
                  <a:txBody>
                    <a:bodyPr/>
                    <a:lstStyle/>
                    <a:p>
                      <a:pPr algn="l" fontAlgn="b"/>
                      <a:r>
                        <a:rPr lang="fr-CH" sz="2000" u="none" strike="noStrike" dirty="0">
                          <a:effectLst/>
                        </a:rPr>
                        <a:t>16</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Favorable mais…</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c>
                  <a:txBody>
                    <a:bodyPr/>
                    <a:lstStyle/>
                    <a:p>
                      <a:pPr algn="l" fontAlgn="b"/>
                      <a:r>
                        <a:rPr lang="fr-CH" sz="2000" u="none" strike="noStrike" dirty="0">
                          <a:effectLst/>
                        </a:rPr>
                        <a:t>Il devrait avoir un mix des 2 langues (environ 50/50)</a:t>
                      </a:r>
                      <a:br>
                        <a:rPr lang="fr-CH" sz="2000" u="none" strike="noStrike" dirty="0">
                          <a:effectLst/>
                        </a:rPr>
                      </a:br>
                      <a:r>
                        <a:rPr lang="fr-CH" sz="2000" u="none" strike="noStrike" dirty="0">
                          <a:effectLst/>
                        </a:rPr>
                        <a:t>Les gens doivent savoir se débrouiller en anglais dans le domaine de l'informatique, mais n'oublions pas que nous sommes un pays n'ayant pas l'anglais comme langue nationale. Le français et l'allemand prévalent.</a:t>
                      </a:r>
                      <a:endParaRPr lang="fr-CH" sz="2000" b="0" i="0" u="none" strike="noStrike" dirty="0">
                        <a:effectLst/>
                        <a:latin typeface="Arial" panose="020B0604020202020204" pitchFamily="34" charset="0"/>
                      </a:endParaRPr>
                    </a:p>
                  </a:txBody>
                  <a:tcPr marL="0" marR="0" marT="0" marB="0" anchor="b">
                    <a:solidFill>
                      <a:schemeClr val="accent4">
                        <a:lumMod val="40000"/>
                        <a:lumOff val="60000"/>
                      </a:schemeClr>
                    </a:solidFill>
                  </a:tcPr>
                </a:tc>
              </a:tr>
            </a:tbl>
          </a:graphicData>
        </a:graphic>
      </p:graphicFrame>
      <p:graphicFrame>
        <p:nvGraphicFramePr>
          <p:cNvPr id="13" name="Graphique 12"/>
          <p:cNvGraphicFramePr>
            <a:graphicFrameLocks/>
          </p:cNvGraphicFramePr>
          <p:nvPr>
            <p:extLst>
              <p:ext uri="{D42A27DB-BD31-4B8C-83A1-F6EECF244321}">
                <p14:modId xmlns:p14="http://schemas.microsoft.com/office/powerpoint/2010/main" val="1741508710"/>
              </p:ext>
            </p:extLst>
          </p:nvPr>
        </p:nvGraphicFramePr>
        <p:xfrm>
          <a:off x="5718919" y="4896759"/>
          <a:ext cx="5931053"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669832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993" y="237804"/>
            <a:ext cx="17281920" cy="677926"/>
          </a:xfrm>
        </p:spPr>
        <p:txBody>
          <a:bodyPr/>
          <a:lstStyle/>
          <a:p>
            <a:r>
              <a:rPr lang="fr-CH" dirty="0" smtClean="0"/>
              <a:t>…</a:t>
            </a:r>
            <a:r>
              <a:rPr lang="fr-CH" dirty="0" err="1" smtClean="0"/>
              <a:t>Redesign</a:t>
            </a:r>
            <a:r>
              <a:rPr lang="fr-CH" dirty="0" smtClean="0"/>
              <a:t> MSE </a:t>
            </a:r>
            <a:r>
              <a:rPr lang="fr-CH" sz="2800" dirty="0" smtClean="0"/>
              <a:t>(Q.33) </a:t>
            </a:r>
            <a:endParaRPr lang="fr-CH" dirty="0"/>
          </a:p>
        </p:txBody>
      </p:sp>
      <p:sp>
        <p:nvSpPr>
          <p:cNvPr id="6" name="ZoneTexte 10"/>
          <p:cNvSpPr txBox="1"/>
          <p:nvPr/>
        </p:nvSpPr>
        <p:spPr>
          <a:xfrm>
            <a:off x="3751890" y="555211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42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56.8%</a:t>
            </a:r>
            <a:endParaRPr lang="en-US" sz="2000" dirty="0">
              <a:solidFill>
                <a:schemeClr val="bg1"/>
              </a:solidFill>
            </a:endParaRPr>
          </a:p>
        </p:txBody>
      </p:sp>
      <p:sp>
        <p:nvSpPr>
          <p:cNvPr id="8" name="ZoneTexte 10"/>
          <p:cNvSpPr txBox="1"/>
          <p:nvPr/>
        </p:nvSpPr>
        <p:spPr>
          <a:xfrm>
            <a:off x="3876275" y="3881358"/>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26.8%</a:t>
            </a:r>
            <a:endParaRPr lang="en-US" sz="2000" dirty="0">
              <a:solidFill>
                <a:schemeClr val="bg1"/>
              </a:solidFill>
            </a:endParaRPr>
          </a:p>
        </p:txBody>
      </p:sp>
      <p:sp>
        <p:nvSpPr>
          <p:cNvPr id="9" name="ZoneTexte 10"/>
          <p:cNvSpPr txBox="1"/>
          <p:nvPr/>
        </p:nvSpPr>
        <p:spPr>
          <a:xfrm>
            <a:off x="3188202" y="5840150"/>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37.2%</a:t>
            </a:r>
            <a:endParaRPr lang="en-US" sz="2000" dirty="0">
              <a:solidFill>
                <a:schemeClr val="bg1"/>
              </a:solidFill>
            </a:endParaRPr>
          </a:p>
        </p:txBody>
      </p:sp>
      <p:sp>
        <p:nvSpPr>
          <p:cNvPr id="10" name="ZoneTexte 10"/>
          <p:cNvSpPr txBox="1"/>
          <p:nvPr/>
        </p:nvSpPr>
        <p:spPr>
          <a:xfrm>
            <a:off x="1573390" y="4380944"/>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29</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33.7%</a:t>
            </a:r>
            <a:endParaRPr lang="en-US" sz="2000" dirty="0">
              <a:solidFill>
                <a:schemeClr val="bg1"/>
              </a:solidFill>
            </a:endParaRPr>
          </a:p>
        </p:txBody>
      </p:sp>
      <p:sp>
        <p:nvSpPr>
          <p:cNvPr id="11" name="ZoneTexte 10"/>
          <p:cNvSpPr txBox="1"/>
          <p:nvPr/>
        </p:nvSpPr>
        <p:spPr>
          <a:xfrm>
            <a:off x="2731652" y="3023997"/>
            <a:ext cx="1127375"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2.3%</a:t>
            </a:r>
            <a:endParaRPr lang="en-US" sz="2000" dirty="0">
              <a:solidFill>
                <a:schemeClr val="bg1"/>
              </a:solidFill>
            </a:endParaRPr>
          </a:p>
        </p:txBody>
      </p:sp>
      <p:sp>
        <p:nvSpPr>
          <p:cNvPr id="12" name="ZoneTexte 11"/>
          <p:cNvSpPr txBox="1"/>
          <p:nvPr/>
        </p:nvSpPr>
        <p:spPr>
          <a:xfrm>
            <a:off x="6294983" y="345934"/>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libres sur l’anglais pour des cours</a:t>
            </a:r>
            <a:endParaRPr lang="fr-CH" sz="2400" dirty="0"/>
          </a:p>
        </p:txBody>
      </p:sp>
      <p:graphicFrame>
        <p:nvGraphicFramePr>
          <p:cNvPr id="4" name="Tableau 3"/>
          <p:cNvGraphicFramePr>
            <a:graphicFrameLocks noGrp="1"/>
          </p:cNvGraphicFramePr>
          <p:nvPr>
            <p:extLst>
              <p:ext uri="{D42A27DB-BD31-4B8C-83A1-F6EECF244321}">
                <p14:modId xmlns:p14="http://schemas.microsoft.com/office/powerpoint/2010/main" val="3428893181"/>
              </p:ext>
            </p:extLst>
          </p:nvPr>
        </p:nvGraphicFramePr>
        <p:xfrm>
          <a:off x="385993" y="1139699"/>
          <a:ext cx="17281920" cy="7010400"/>
        </p:xfrm>
        <a:graphic>
          <a:graphicData uri="http://schemas.openxmlformats.org/drawingml/2006/table">
            <a:tbl>
              <a:tblPr>
                <a:tableStyleId>{073A0DAA-6AF3-43AB-8588-CEC1D06C72B9}</a:tableStyleId>
              </a:tblPr>
              <a:tblGrid>
                <a:gridCol w="508390"/>
                <a:gridCol w="2160240"/>
                <a:gridCol w="14613290"/>
              </a:tblGrid>
              <a:tr h="185553">
                <a:tc>
                  <a:txBody>
                    <a:bodyPr/>
                    <a:lstStyle/>
                    <a:p>
                      <a:pPr algn="l" fontAlgn="b"/>
                      <a:r>
                        <a:rPr lang="fr-CH" sz="2000" u="none" strike="noStrike" dirty="0">
                          <a:effectLst/>
                        </a:rPr>
                        <a:t>17</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Le master EPFL est plus international, et plutôt en anglais. Cependant le master HES est plus local et doit rester principalement en français à mon avis.</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185553">
                <a:tc>
                  <a:txBody>
                    <a:bodyPr/>
                    <a:lstStyle/>
                    <a:p>
                      <a:pPr algn="l" fontAlgn="b"/>
                      <a:r>
                        <a:rPr lang="fr-CH" sz="2000" u="none" strike="noStrike" dirty="0">
                          <a:effectLst/>
                        </a:rPr>
                        <a:t>18</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Il vaut mieux que les profs enseignent dans leur langue maternelle.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349277">
                <a:tc>
                  <a:txBody>
                    <a:bodyPr/>
                    <a:lstStyle/>
                    <a:p>
                      <a:pPr algn="l" fontAlgn="b"/>
                      <a:r>
                        <a:rPr lang="fr-CH" sz="2000" u="none" strike="noStrike" dirty="0">
                          <a:effectLst/>
                        </a:rPr>
                        <a:t>19</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La maîtrise de la langue ne doit pas être un obstacle à l'apprentissage. De plus, la maîtrise de l'anglais est parfois limite chez certains enseignants rencontrés.</a:t>
                      </a:r>
                      <a:br>
                        <a:rPr lang="fr-CH" sz="2000" u="none" strike="noStrike" dirty="0">
                          <a:effectLst/>
                        </a:rPr>
                      </a:br>
                      <a:r>
                        <a:rPr lang="fr-CH" sz="2000" u="none" strike="noStrike" dirty="0">
                          <a:effectLst/>
                        </a:rPr>
                        <a:t>Certes il y a beaucoup de documentation en anglais, et très peu en français généralement, mais cela irait à l'encontre des principes de la Confédération.</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349277">
                <a:tc>
                  <a:txBody>
                    <a:bodyPr/>
                    <a:lstStyle/>
                    <a:p>
                      <a:pPr algn="l" fontAlgn="b"/>
                      <a:r>
                        <a:rPr lang="fr-CH" sz="2000" u="none" strike="noStrike" dirty="0">
                          <a:effectLst/>
                        </a:rPr>
                        <a:t>20</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a:effectLst/>
                        </a:rPr>
                        <a:t>Pas favorable</a:t>
                      </a:r>
                      <a:endParaRPr lang="fr-CH" sz="2000" b="0" i="0" u="none" strike="noStrike">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Cela ajouterait une contrainte supplémentaire pour un certain nombre d'étudiants n'étant pas suffisamment à l'aise avec l'anglais pour leur permettre de suivre efficacement les cours.</a:t>
                      </a:r>
                      <a:br>
                        <a:rPr lang="fr-CH" sz="2000" u="none" strike="noStrike" dirty="0">
                          <a:effectLst/>
                        </a:rPr>
                      </a:br>
                      <a:r>
                        <a:rPr lang="fr-CH" sz="2000" u="none" strike="noStrike" dirty="0">
                          <a:effectLst/>
                        </a:rPr>
                        <a:t>N'étant moi-même pas des plus à l'aise avec l'anglais à l'oral, j'ai trouvé l'équilibre actuel plutôt bon : Les cours sont données en français et les supports de cours (slides des présentations, documents de cours, etc.) sont en anglais.</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174638">
                <a:tc>
                  <a:txBody>
                    <a:bodyPr/>
                    <a:lstStyle/>
                    <a:p>
                      <a:pPr algn="l" fontAlgn="b"/>
                      <a:r>
                        <a:rPr lang="fr-CH" sz="2000" u="none" strike="noStrike" dirty="0">
                          <a:effectLst/>
                        </a:rPr>
                        <a:t>21</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Impossible de mon expérience. J'avait suivit un cours ou un professeur de Zürich venait donner trois </a:t>
                      </a:r>
                      <a:r>
                        <a:rPr lang="fr-CH" sz="2000" u="none" strike="noStrike" dirty="0" err="1">
                          <a:effectLst/>
                        </a:rPr>
                        <a:t>léçons</a:t>
                      </a:r>
                      <a:r>
                        <a:rPr lang="fr-CH" sz="2000" u="none" strike="noStrike" dirty="0">
                          <a:effectLst/>
                        </a:rPr>
                        <a:t> en anglais. Beaucoup des francophones ont eu énormément des </a:t>
                      </a:r>
                      <a:r>
                        <a:rPr lang="fr-CH" sz="2000" u="none" strike="noStrike" dirty="0" err="1">
                          <a:effectLst/>
                        </a:rPr>
                        <a:t>problems</a:t>
                      </a:r>
                      <a:r>
                        <a:rPr lang="fr-CH" sz="2000" u="none" strike="noStrike" dirty="0">
                          <a:effectLst/>
                        </a:rPr>
                        <a:t>.</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834990">
                <a:tc>
                  <a:txBody>
                    <a:bodyPr/>
                    <a:lstStyle/>
                    <a:p>
                      <a:pPr algn="l" fontAlgn="b"/>
                      <a:r>
                        <a:rPr lang="fr-CH" sz="2000" u="none" strike="noStrike" dirty="0">
                          <a:effectLst/>
                        </a:rPr>
                        <a:t>22</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Entièrement contre, ou alors à choix mais pas imposés. Le choix de la langue est primordial et apprendre dans sa langue maternelle permet de mieux et plus rapidement assimiler les matières.</a:t>
                      </a:r>
                      <a:br>
                        <a:rPr lang="fr-CH" sz="2000" u="none" strike="noStrike" dirty="0">
                          <a:effectLst/>
                        </a:rPr>
                      </a:br>
                      <a:r>
                        <a:rPr lang="fr-CH" sz="2000" u="none" strike="noStrike" dirty="0">
                          <a:effectLst/>
                        </a:rPr>
                        <a:t>Apprendre une langue doit être un choix au même titre qu'apprendre de l'ingénierie. Je me suis inscrit dans une école d'ingénierie pour apprendre cette branche et non pour faire une école EF ou un stage linguistique.</a:t>
                      </a:r>
                      <a:br>
                        <a:rPr lang="fr-CH" sz="2000" u="none" strike="noStrike" dirty="0">
                          <a:effectLst/>
                        </a:rPr>
                      </a:br>
                      <a:r>
                        <a:rPr lang="fr-CH" sz="2000" u="none" strike="noStrike" dirty="0">
                          <a:effectLst/>
                        </a:rPr>
                        <a:t>Il ne faut pas pour autant fermer les portes à tous changements, si des possibilités d'échanges sont offertes, il ne tient qu'aux personnes intéressées de les saisir et d'améliorer leurs connaissances linguistiques. Néanmoins cela ne devrait pas péjorer d'autres étudiants, surtout que les matières sont déjà difficiles dans sa propre langue. (je tiens à préciser que je suis bilingue anglais, mais ne souhaite en aucun cas mélanger ces deux aspects de l'apprentissage)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r h="371107">
                <a:tc>
                  <a:txBody>
                    <a:bodyPr/>
                    <a:lstStyle/>
                    <a:p>
                      <a:pPr algn="l" fontAlgn="b"/>
                      <a:r>
                        <a:rPr lang="fr-CH" sz="2000" u="none" strike="noStrike" dirty="0">
                          <a:effectLst/>
                        </a:rPr>
                        <a:t>23</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Pas favorable</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c>
                  <a:txBody>
                    <a:bodyPr/>
                    <a:lstStyle/>
                    <a:p>
                      <a:pPr algn="l" fontAlgn="b"/>
                      <a:r>
                        <a:rPr lang="fr-CH" sz="2000" u="none" strike="noStrike" dirty="0">
                          <a:effectLst/>
                        </a:rPr>
                        <a:t>Des cours exclusivement en anglais peuvent grandement augmenter la difficulté du suivi de la formation pour certaines personnes.</a:t>
                      </a:r>
                      <a:br>
                        <a:rPr lang="fr-CH" sz="2000" u="none" strike="noStrike" dirty="0">
                          <a:effectLst/>
                        </a:rPr>
                      </a:br>
                      <a:r>
                        <a:rPr lang="fr-CH" sz="2000" u="none" strike="noStrike" dirty="0">
                          <a:effectLst/>
                        </a:rPr>
                        <a:t>Je ne suis pas sûr que j'aurai pu mener à bien ma formation si mes cours étaient exclusivement en anglais.</a:t>
                      </a:r>
                      <a:endParaRPr lang="fr-CH" sz="2000" b="0" i="0" u="none" strike="noStrike" dirty="0">
                        <a:effectLst/>
                        <a:latin typeface="Arial" panose="020B0604020202020204" pitchFamily="34" charset="0"/>
                      </a:endParaRPr>
                    </a:p>
                  </a:txBody>
                  <a:tcPr marL="0" marR="0" marT="0" marB="0" anchor="b">
                    <a:solidFill>
                      <a:schemeClr val="accent4">
                        <a:lumMod val="60000"/>
                        <a:lumOff val="40000"/>
                      </a:schemeClr>
                    </a:solidFill>
                  </a:tcPr>
                </a:tc>
              </a:tr>
            </a:tbl>
          </a:graphicData>
        </a:graphic>
      </p:graphicFrame>
    </p:spTree>
    <p:extLst>
      <p:ext uri="{BB962C8B-B14F-4D97-AF65-F5344CB8AC3E}">
        <p14:creationId xmlns:p14="http://schemas.microsoft.com/office/powerpoint/2010/main" val="547282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r>
              <a:rPr lang="fr-CH" dirty="0" err="1" smtClean="0"/>
              <a:t>Redesign</a:t>
            </a:r>
            <a:r>
              <a:rPr lang="fr-CH" dirty="0" smtClean="0"/>
              <a:t> MSE </a:t>
            </a:r>
            <a:r>
              <a:rPr lang="fr-CH" sz="2800" dirty="0" smtClean="0"/>
              <a:t>(Q.34) </a:t>
            </a:r>
            <a:endParaRPr lang="fr-CH" dirty="0"/>
          </a:p>
        </p:txBody>
      </p:sp>
      <p:graphicFrame>
        <p:nvGraphicFramePr>
          <p:cNvPr id="5" name="Tableau 4"/>
          <p:cNvGraphicFramePr>
            <a:graphicFrameLocks noGrp="1"/>
          </p:cNvGraphicFramePr>
          <p:nvPr>
            <p:extLst>
              <p:ext uri="{D42A27DB-BD31-4B8C-83A1-F6EECF244321}">
                <p14:modId xmlns:p14="http://schemas.microsoft.com/office/powerpoint/2010/main" val="3712818374"/>
              </p:ext>
            </p:extLst>
          </p:nvPr>
        </p:nvGraphicFramePr>
        <p:xfrm>
          <a:off x="195919" y="1229154"/>
          <a:ext cx="17662067" cy="8587832"/>
        </p:xfrm>
        <a:graphic>
          <a:graphicData uri="http://schemas.openxmlformats.org/drawingml/2006/table">
            <a:tbl>
              <a:tblPr>
                <a:tableStyleId>{22838BEF-8BB2-4498-84A7-C5851F593DF1}</a:tableStyleId>
              </a:tblPr>
              <a:tblGrid>
                <a:gridCol w="612265"/>
                <a:gridCol w="2149524"/>
                <a:gridCol w="14900278"/>
              </a:tblGrid>
              <a:tr h="700685">
                <a:tc>
                  <a:txBody>
                    <a:bodyPr/>
                    <a:lstStyle/>
                    <a:p>
                      <a:pPr algn="l" fontAlgn="b"/>
                      <a:r>
                        <a:rPr lang="fr-CH" sz="2000" u="none" strike="noStrike" dirty="0">
                          <a:effectLst/>
                        </a:rPr>
                        <a:t>1</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Atout</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La </a:t>
                      </a:r>
                      <a:r>
                        <a:rPr lang="fr-CH" sz="2400" b="1" u="none" strike="noStrike" dirty="0">
                          <a:effectLst/>
                        </a:rPr>
                        <a:t>spécialisation sécurité a été un atout déterminant </a:t>
                      </a:r>
                      <a:r>
                        <a:rPr lang="fr-CH" sz="2000" u="none" strike="noStrike" dirty="0">
                          <a:effectLst/>
                        </a:rPr>
                        <a:t>qui m'a permis d'</a:t>
                      </a:r>
                      <a:r>
                        <a:rPr lang="fr-CH" sz="2000" u="none" strike="noStrike" dirty="0" err="1">
                          <a:effectLst/>
                        </a:rPr>
                        <a:t>evoluer</a:t>
                      </a:r>
                      <a:r>
                        <a:rPr lang="fr-CH" sz="2000" u="none" strike="noStrike" dirty="0">
                          <a:effectLst/>
                        </a:rPr>
                        <a:t> rapidement dans ma jeune carrière. C'est un thème d'actualité et très demandé, bien que la formation soit très technique j'ai pu m'orienter vers un poste orienté </a:t>
                      </a:r>
                      <a:r>
                        <a:rPr lang="fr-CH" sz="2000" u="none" strike="noStrike" dirty="0" err="1">
                          <a:effectLst/>
                        </a:rPr>
                        <a:t>Risk</a:t>
                      </a:r>
                      <a:r>
                        <a:rPr lang="fr-CH" sz="2000" u="none" strike="noStrike" dirty="0">
                          <a:effectLst/>
                        </a:rPr>
                        <a:t>.</a:t>
                      </a:r>
                      <a:endParaRPr lang="fr-CH" sz="2000" b="0" i="0" u="none" strike="noStrike" dirty="0">
                        <a:effectLst/>
                        <a:latin typeface="Arial" panose="020B0604020202020204" pitchFamily="34" charset="0"/>
                      </a:endParaRPr>
                    </a:p>
                  </a:txBody>
                  <a:tcPr marL="9525" marR="9525" marT="9525" marB="0" anchor="b"/>
                </a:tc>
              </a:tr>
              <a:tr h="700685">
                <a:tc>
                  <a:txBody>
                    <a:bodyPr/>
                    <a:lstStyle/>
                    <a:p>
                      <a:pPr algn="l" fontAlgn="b"/>
                      <a:r>
                        <a:rPr lang="fr-CH" sz="2000" u="none" strike="noStrike" dirty="0">
                          <a:effectLst/>
                        </a:rPr>
                        <a:t>2</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Bonne formation</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Ce master est une </a:t>
                      </a:r>
                      <a:r>
                        <a:rPr lang="fr-CH" sz="2400" b="1" u="none" strike="noStrike" dirty="0">
                          <a:effectLst/>
                        </a:rPr>
                        <a:t>très bonne formation mais</a:t>
                      </a:r>
                      <a:r>
                        <a:rPr lang="fr-CH" sz="2000" u="none" strike="noStrike" dirty="0">
                          <a:effectLst/>
                        </a:rPr>
                        <a:t> mérite quelques améliorations pour mieux coller avec le monde professionnel qu'attend les étudiants.</a:t>
                      </a:r>
                      <a:endParaRPr lang="fr-CH" sz="2000" b="0" i="0" u="none" strike="noStrike" dirty="0">
                        <a:effectLst/>
                        <a:latin typeface="Arial" panose="020B0604020202020204" pitchFamily="34" charset="0"/>
                      </a:endParaRPr>
                    </a:p>
                  </a:txBody>
                  <a:tcPr marL="9525" marR="9525" marT="9525" marB="0" anchor="b"/>
                </a:tc>
              </a:tr>
              <a:tr h="1642783">
                <a:tc>
                  <a:txBody>
                    <a:bodyPr/>
                    <a:lstStyle/>
                    <a:p>
                      <a:pPr algn="l" fontAlgn="b"/>
                      <a:r>
                        <a:rPr lang="fr-CH" sz="2000" u="none" strike="noStrike" dirty="0">
                          <a:effectLst/>
                        </a:rPr>
                        <a:t>3</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Bonne formation</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400" b="1" u="none" strike="noStrike" dirty="0">
                          <a:effectLst/>
                        </a:rPr>
                        <a:t>Globalement très bonne formation</a:t>
                      </a:r>
                      <a:r>
                        <a:rPr lang="fr-CH" sz="2000" u="none" strike="noStrike" dirty="0">
                          <a:effectLst/>
                        </a:rPr>
                        <a:t>. Malheureusement j'aurais aimé suivre plus de cours liés à la mécanique, comme par exemple la mécanique vibratoire, analyse modale, quelques labos pratiques sur les moteurs auraient été utiles.</a:t>
                      </a:r>
                      <a:br>
                        <a:rPr lang="fr-CH" sz="2000" u="none" strike="noStrike" dirty="0">
                          <a:effectLst/>
                        </a:rPr>
                      </a:br>
                      <a:r>
                        <a:rPr lang="fr-CH" sz="2000" u="none" strike="noStrike" dirty="0">
                          <a:effectLst/>
                        </a:rPr>
                        <a:t>Un cours sur les éléments finis serait un plus. J'aurais aimé approfondir ces connaissances acquises à l'HEIG. </a:t>
                      </a:r>
                      <a:br>
                        <a:rPr lang="fr-CH" sz="2000" u="none" strike="noStrike" dirty="0">
                          <a:effectLst/>
                        </a:rPr>
                      </a:br>
                      <a:r>
                        <a:rPr lang="fr-CH" sz="2000" u="none" strike="noStrike" dirty="0">
                          <a:effectLst/>
                        </a:rPr>
                        <a:t>Le cours sur le calcul numérique ainsi que les équations différentielles étaient très utiles, j'utilise chaque jours des connaissances acquises lors de ces cours</a:t>
                      </a:r>
                      <a:endParaRPr lang="fr-CH" sz="2000" b="0" i="0" u="none" strike="noStrike" dirty="0">
                        <a:effectLst/>
                        <a:latin typeface="Arial" panose="020B0604020202020204" pitchFamily="34" charset="0"/>
                      </a:endParaRPr>
                    </a:p>
                  </a:txBody>
                  <a:tcPr marL="9525" marR="9525" marT="9525" marB="0" anchor="b"/>
                </a:tc>
              </a:tr>
              <a:tr h="386653">
                <a:tc>
                  <a:txBody>
                    <a:bodyPr/>
                    <a:lstStyle/>
                    <a:p>
                      <a:pPr algn="l" fontAlgn="b"/>
                      <a:r>
                        <a:rPr lang="fr-CH" sz="2000" u="none" strike="noStrike" dirty="0">
                          <a:effectLst/>
                        </a:rPr>
                        <a:t>4</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Bonne formation</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400" b="1" u="none" strike="noStrike" dirty="0" err="1">
                          <a:effectLst/>
                        </a:rPr>
                        <a:t>Meci</a:t>
                      </a:r>
                      <a:r>
                        <a:rPr lang="fr-CH" sz="2400" b="1" u="none" strike="noStrike" dirty="0">
                          <a:effectLst/>
                        </a:rPr>
                        <a:t> pour cette excellente éducation</a:t>
                      </a:r>
                      <a:r>
                        <a:rPr lang="fr-CH" sz="2000" u="none" strike="noStrike" dirty="0">
                          <a:effectLst/>
                        </a:rPr>
                        <a:t>.</a:t>
                      </a:r>
                      <a:endParaRPr lang="fr-CH" sz="2000" b="0" i="0" u="none" strike="noStrike" dirty="0">
                        <a:effectLst/>
                        <a:latin typeface="Arial" panose="020B0604020202020204" pitchFamily="34" charset="0"/>
                      </a:endParaRPr>
                    </a:p>
                  </a:txBody>
                  <a:tcPr marL="9525" marR="9525" marT="9525" marB="0" anchor="b"/>
                </a:tc>
              </a:tr>
              <a:tr h="386653">
                <a:tc>
                  <a:txBody>
                    <a:bodyPr/>
                    <a:lstStyle/>
                    <a:p>
                      <a:pPr algn="l" fontAlgn="b"/>
                      <a:r>
                        <a:rPr lang="fr-CH" sz="2000" u="none" strike="noStrike" dirty="0">
                          <a:effectLst/>
                        </a:rPr>
                        <a:t>5</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Collaboration EPF</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Les </a:t>
                      </a:r>
                      <a:r>
                        <a:rPr lang="fr-CH" sz="2000" u="none" strike="noStrike" dirty="0" err="1">
                          <a:effectLst/>
                        </a:rPr>
                        <a:t>Hes</a:t>
                      </a:r>
                      <a:r>
                        <a:rPr lang="fr-CH" sz="2000" u="none" strike="noStrike" dirty="0">
                          <a:effectLst/>
                        </a:rPr>
                        <a:t> devraient chercher à </a:t>
                      </a:r>
                      <a:r>
                        <a:rPr lang="fr-CH" sz="2400" b="1" u="none" strike="noStrike" dirty="0">
                          <a:effectLst/>
                        </a:rPr>
                        <a:t>collaborer avec les </a:t>
                      </a:r>
                      <a:r>
                        <a:rPr lang="fr-CH" sz="2400" b="1" u="none" strike="noStrike" dirty="0" err="1">
                          <a:effectLst/>
                        </a:rPr>
                        <a:t>Epf</a:t>
                      </a:r>
                      <a:r>
                        <a:rPr lang="fr-CH" sz="2400" b="1" u="none" strike="noStrike" dirty="0">
                          <a:effectLst/>
                        </a:rPr>
                        <a:t> </a:t>
                      </a:r>
                      <a:r>
                        <a:rPr lang="fr-CH" sz="2000" u="none" strike="noStrike" dirty="0">
                          <a:effectLst/>
                        </a:rPr>
                        <a:t>au lieu de proposer leur propre Master.</a:t>
                      </a:r>
                      <a:endParaRPr lang="fr-CH" sz="2000" b="0" i="0" u="none" strike="noStrike" dirty="0">
                        <a:effectLst/>
                        <a:latin typeface="Arial" panose="020B0604020202020204" pitchFamily="34" charset="0"/>
                      </a:endParaRPr>
                    </a:p>
                  </a:txBody>
                  <a:tcPr marL="9525" marR="9525" marT="9525" marB="0" anchor="b"/>
                </a:tc>
              </a:tr>
              <a:tr h="386653">
                <a:tc>
                  <a:txBody>
                    <a:bodyPr/>
                    <a:lstStyle/>
                    <a:p>
                      <a:pPr algn="l" fontAlgn="b"/>
                      <a:r>
                        <a:rPr lang="fr-CH" sz="2000" u="none" strike="noStrike" dirty="0">
                          <a:effectLst/>
                        </a:rPr>
                        <a:t>6</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Débouchés</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Il y a très </a:t>
                      </a:r>
                      <a:r>
                        <a:rPr lang="fr-CH" sz="2400" b="1" u="none" strike="noStrike" dirty="0">
                          <a:effectLst/>
                        </a:rPr>
                        <a:t>peu de débouchés </a:t>
                      </a:r>
                      <a:r>
                        <a:rPr lang="fr-CH" sz="2000" u="none" strike="noStrike" dirty="0">
                          <a:effectLst/>
                        </a:rPr>
                        <a:t>dans l'ingénierie.</a:t>
                      </a:r>
                      <a:endParaRPr lang="fr-CH" sz="2000" b="0" i="0" u="none" strike="noStrike" dirty="0">
                        <a:effectLst/>
                        <a:latin typeface="Arial" panose="020B0604020202020204" pitchFamily="34" charset="0"/>
                      </a:endParaRPr>
                    </a:p>
                  </a:txBody>
                  <a:tcPr marL="9525" marR="9525" marT="9525" marB="0" anchor="b"/>
                </a:tc>
              </a:tr>
              <a:tr h="1579977">
                <a:tc>
                  <a:txBody>
                    <a:bodyPr/>
                    <a:lstStyle/>
                    <a:p>
                      <a:pPr algn="l" fontAlgn="b"/>
                      <a:r>
                        <a:rPr lang="fr-CH" sz="2000" u="none" strike="noStrike" dirty="0">
                          <a:effectLst/>
                        </a:rPr>
                        <a:t>7</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Divers conseils</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a:effectLst/>
                        </a:rPr>
                        <a:t>Garder le focus sur le cursus d'ingénierie (formation d'ingénieur) plutôt que généraliste, qui est l'identité de la HES-SO et ces écoles d'ingénieurs qui ont pour missions de former des ingénieurs plutôt que des généralistes.</a:t>
                      </a:r>
                      <a:br>
                        <a:rPr lang="fr-CH" sz="2000" u="none" strike="noStrike">
                          <a:effectLst/>
                        </a:rPr>
                      </a:br>
                      <a:r>
                        <a:rPr lang="fr-CH" sz="2000" u="none" strike="noStrike">
                          <a:effectLst/>
                        </a:rPr>
                        <a:t>Penser à toujours avoir l'accréditation de l'OAQ et l'EUR-ACE.</a:t>
                      </a:r>
                      <a:br>
                        <a:rPr lang="fr-CH" sz="2000" u="none" strike="noStrike">
                          <a:effectLst/>
                        </a:rPr>
                      </a:br>
                      <a:r>
                        <a:rPr lang="fr-CH" sz="2000" u="none" strike="noStrike">
                          <a:effectLst/>
                        </a:rPr>
                        <a:t>Penser à améliorer la visibilité national de la HES-SO et précisément du MSE HES-SO en tant qu'une formation de niveau universitaire.</a:t>
                      </a:r>
                      <a:br>
                        <a:rPr lang="fr-CH" sz="2000" u="none" strike="noStrike">
                          <a:effectLst/>
                        </a:rPr>
                      </a:br>
                      <a:r>
                        <a:rPr lang="fr-CH" sz="2000" u="none" strike="noStrike">
                          <a:effectLst/>
                        </a:rPr>
                        <a:t>Penser à améliorer la visibilité à internationale en tant que University of Applied Sciences, et à être présent dans le Ranking des universités.</a:t>
                      </a:r>
                      <a:endParaRPr lang="fr-CH" sz="2000" b="0" i="0" u="none" strike="noStrike">
                        <a:effectLst/>
                        <a:latin typeface="Arial" panose="020B0604020202020204" pitchFamily="34" charset="0"/>
                      </a:endParaRPr>
                    </a:p>
                  </a:txBody>
                  <a:tcPr marL="9525" marR="9525" marT="9525" marB="0" anchor="b"/>
                </a:tc>
              </a:tr>
              <a:tr h="1705590">
                <a:tc>
                  <a:txBody>
                    <a:bodyPr/>
                    <a:lstStyle/>
                    <a:p>
                      <a:pPr algn="l" fontAlgn="b"/>
                      <a:r>
                        <a:rPr lang="fr-CH" sz="2000" u="none" strike="noStrike" dirty="0">
                          <a:effectLst/>
                        </a:rPr>
                        <a:t>8</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dirty="0" smtClean="0">
                          <a:effectLst/>
                        </a:rPr>
                        <a:t>PhD, divers</a:t>
                      </a:r>
                      <a:r>
                        <a:rPr lang="fr-CH" sz="2000" u="none" strike="noStrike" baseline="0" dirty="0" smtClean="0">
                          <a:effectLst/>
                        </a:rPr>
                        <a:t> conseils</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Comme déjà dit: </a:t>
                      </a:r>
                      <a:br>
                        <a:rPr lang="fr-CH" sz="2000" u="none" strike="noStrike" dirty="0">
                          <a:effectLst/>
                        </a:rPr>
                      </a:br>
                      <a:r>
                        <a:rPr lang="fr-CH" sz="2000" u="none" strike="noStrike" dirty="0">
                          <a:effectLst/>
                        </a:rPr>
                        <a:t>- J'espère que notre titre soit reconnu un jour pour </a:t>
                      </a:r>
                      <a:r>
                        <a:rPr lang="fr-CH" sz="2400" b="1" u="none" strike="noStrike" dirty="0">
                          <a:effectLst/>
                        </a:rPr>
                        <a:t>accéder aux écoles doctorales </a:t>
                      </a:r>
                      <a:r>
                        <a:rPr lang="fr-CH" sz="2000" u="none" strike="noStrike" dirty="0">
                          <a:effectLst/>
                        </a:rPr>
                        <a:t>une fois en Suisse au même titre que les autres universités.</a:t>
                      </a:r>
                      <a:br>
                        <a:rPr lang="fr-CH" sz="2000" u="none" strike="noStrike" dirty="0">
                          <a:effectLst/>
                        </a:rPr>
                      </a:br>
                      <a:r>
                        <a:rPr lang="fr-CH" sz="2000" u="none" strike="noStrike" dirty="0">
                          <a:effectLst/>
                        </a:rPr>
                        <a:t>- Augmenter les nombre de cours dispensés en </a:t>
                      </a:r>
                      <a:r>
                        <a:rPr lang="fr-CH" sz="2400" b="1" u="none" strike="noStrike" dirty="0">
                          <a:effectLst/>
                        </a:rPr>
                        <a:t>anglais</a:t>
                      </a:r>
                      <a:r>
                        <a:rPr lang="fr-CH" sz="2000" u="none" strike="noStrike" dirty="0">
                          <a:effectLst/>
                        </a:rPr>
                        <a:t/>
                      </a:r>
                      <a:br>
                        <a:rPr lang="fr-CH" sz="2000" u="none" strike="noStrike" dirty="0">
                          <a:effectLst/>
                        </a:rPr>
                      </a:br>
                      <a:r>
                        <a:rPr lang="fr-CH" sz="2000" u="none" strike="noStrike" dirty="0">
                          <a:effectLst/>
                        </a:rPr>
                        <a:t>- Que l'option </a:t>
                      </a:r>
                      <a:r>
                        <a:rPr lang="fr-CH" sz="2400" b="1" u="none" strike="noStrike" dirty="0">
                          <a:effectLst/>
                        </a:rPr>
                        <a:t>Biomédicale</a:t>
                      </a:r>
                      <a:r>
                        <a:rPr lang="fr-CH" sz="2000" u="none" strike="noStrike" dirty="0">
                          <a:effectLst/>
                        </a:rPr>
                        <a:t> se Développe pour qu'elle soit à niveau des Masters similaires en Suisse.</a:t>
                      </a:r>
                      <a:endParaRPr lang="fr-CH" sz="2000" b="0" i="0" u="none" strike="noStrike" dirty="0">
                        <a:effectLst/>
                        <a:latin typeface="Arial" panose="020B0604020202020204" pitchFamily="34" charset="0"/>
                      </a:endParaRPr>
                    </a:p>
                  </a:txBody>
                  <a:tcPr marL="9525" marR="9525" marT="9525" marB="0" anchor="b"/>
                </a:tc>
              </a:tr>
              <a:tr h="386653">
                <a:tc>
                  <a:txBody>
                    <a:bodyPr/>
                    <a:lstStyle/>
                    <a:p>
                      <a:pPr algn="l" fontAlgn="b"/>
                      <a:r>
                        <a:rPr lang="fr-CH" sz="2000" u="none" strike="noStrike" dirty="0">
                          <a:effectLst/>
                        </a:rPr>
                        <a:t>9</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PhD</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000" u="none" strike="noStrike" dirty="0">
                          <a:effectLst/>
                        </a:rPr>
                        <a:t>Il serait bien que l'on puisse au sein de la HES-SO, poursuivre un </a:t>
                      </a:r>
                      <a:r>
                        <a:rPr lang="fr-CH" sz="2400" b="1" u="none" strike="noStrike" dirty="0" err="1">
                          <a:effectLst/>
                        </a:rPr>
                        <a:t>phd</a:t>
                      </a:r>
                      <a:r>
                        <a:rPr lang="fr-CH" sz="2000" u="none" strike="noStrike" dirty="0">
                          <a:effectLst/>
                        </a:rPr>
                        <a:t> après le master.</a:t>
                      </a:r>
                      <a:endParaRPr lang="fr-CH" sz="2000" b="0" i="0" u="none" strike="noStrike" dirty="0">
                        <a:effectLst/>
                        <a:latin typeface="Arial" panose="020B0604020202020204" pitchFamily="34" charset="0"/>
                      </a:endParaRPr>
                    </a:p>
                  </a:txBody>
                  <a:tcPr marL="9525" marR="9525" marT="9525" marB="0" anchor="b"/>
                </a:tc>
              </a:tr>
              <a:tr h="700685">
                <a:tc>
                  <a:txBody>
                    <a:bodyPr/>
                    <a:lstStyle/>
                    <a:p>
                      <a:pPr algn="l" fontAlgn="b"/>
                      <a:r>
                        <a:rPr lang="fr-CH" sz="2000" u="none" strike="noStrike" dirty="0">
                          <a:effectLst/>
                        </a:rPr>
                        <a:t>10</a:t>
                      </a:r>
                      <a:endParaRPr lang="fr-CH" sz="2000" b="0" i="0" u="none" strike="noStrike" dirty="0">
                        <a:effectLst/>
                        <a:latin typeface="Arial" panose="020B0604020202020204" pitchFamily="34" charset="0"/>
                      </a:endParaRPr>
                    </a:p>
                  </a:txBody>
                  <a:tcPr marL="9525" marR="9525" marT="9525" marB="0" anchor="b"/>
                </a:tc>
                <a:tc>
                  <a:txBody>
                    <a:bodyPr/>
                    <a:lstStyle/>
                    <a:p>
                      <a:pPr algn="l" fontAlgn="b"/>
                      <a:r>
                        <a:rPr lang="fr-CH" sz="2000" u="none" strike="noStrike">
                          <a:effectLst/>
                        </a:rPr>
                        <a:t>Plus haut niveau</a:t>
                      </a:r>
                      <a:endParaRPr lang="fr-CH" sz="2000" b="0" i="0" u="none" strike="noStrike">
                        <a:effectLst/>
                        <a:latin typeface="Arial" panose="020B0604020202020204" pitchFamily="34" charset="0"/>
                      </a:endParaRPr>
                    </a:p>
                  </a:txBody>
                  <a:tcPr marL="9525" marR="9525" marT="9525" marB="0" anchor="b"/>
                </a:tc>
                <a:tc>
                  <a:txBody>
                    <a:bodyPr/>
                    <a:lstStyle/>
                    <a:p>
                      <a:pPr algn="l" fontAlgn="b"/>
                      <a:r>
                        <a:rPr lang="fr-CH" sz="2400" b="1" u="none" strike="noStrike" dirty="0">
                          <a:effectLst/>
                        </a:rPr>
                        <a:t>Proposer des cours plus haut niveau </a:t>
                      </a:r>
                      <a:r>
                        <a:rPr lang="fr-CH" sz="2000" u="none" strike="noStrike" dirty="0">
                          <a:effectLst/>
                        </a:rPr>
                        <a:t>qui puissent couvrir mieux le terme Master. La plupart des cours théoriques sont bien orientés dans cette optique mais le reste est plutôt sur le plan </a:t>
                      </a:r>
                      <a:r>
                        <a:rPr lang="fr-CH" sz="2000" u="none" strike="noStrike" dirty="0" err="1">
                          <a:effectLst/>
                        </a:rPr>
                        <a:t>Bachelor</a:t>
                      </a:r>
                      <a:r>
                        <a:rPr lang="fr-CH" sz="2000" u="none" strike="noStrike" dirty="0">
                          <a:effectLst/>
                        </a:rPr>
                        <a:t>. Cela </a:t>
                      </a:r>
                      <a:r>
                        <a:rPr lang="fr-CH" sz="2000" u="none" strike="noStrike" dirty="0" err="1">
                          <a:effectLst/>
                        </a:rPr>
                        <a:t>permetterait</a:t>
                      </a:r>
                      <a:r>
                        <a:rPr lang="fr-CH" sz="2000" u="none" strike="noStrike" dirty="0">
                          <a:effectLst/>
                        </a:rPr>
                        <a:t> d'être plus correct avec le papier qu'on obtient à la fin.</a:t>
                      </a:r>
                      <a:endParaRPr lang="fr-CH" sz="2000" b="0" i="0" u="none" strike="noStrike" dirty="0">
                        <a:effectLst/>
                        <a:latin typeface="Arial" panose="020B0604020202020204" pitchFamily="34" charset="0"/>
                      </a:endParaRPr>
                    </a:p>
                  </a:txBody>
                  <a:tcPr marL="9525" marR="9525" marT="9525" marB="0" anchor="b"/>
                </a:tc>
              </a:tr>
            </a:tbl>
          </a:graphicData>
        </a:graphic>
      </p:graphicFrame>
      <p:sp>
        <p:nvSpPr>
          <p:cNvPr id="6" name="ZoneTexte 5"/>
          <p:cNvSpPr txBox="1"/>
          <p:nvPr/>
        </p:nvSpPr>
        <p:spPr>
          <a:xfrm>
            <a:off x="6222975" y="551228"/>
            <a:ext cx="8640960" cy="461665"/>
          </a:xfrm>
          <a:prstGeom prst="rect">
            <a:avLst/>
          </a:prstGeom>
          <a:noFill/>
        </p:spPr>
        <p:txBody>
          <a:bodyPr wrap="squar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Commentaires finaux libres</a:t>
            </a:r>
            <a:endParaRPr lang="fr-CH" sz="2400" dirty="0"/>
          </a:p>
        </p:txBody>
      </p:sp>
    </p:spTree>
    <p:extLst>
      <p:ext uri="{BB962C8B-B14F-4D97-AF65-F5344CB8AC3E}">
        <p14:creationId xmlns:p14="http://schemas.microsoft.com/office/powerpoint/2010/main" val="5616344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0BDB41BD-C40E-4A62-8B20-9A21F5FF8340}"/>
              </a:ext>
            </a:extLst>
          </p:cNvPr>
          <p:cNvSpPr>
            <a:spLocks noGrp="1"/>
          </p:cNvSpPr>
          <p:nvPr>
            <p:ph type="title"/>
          </p:nvPr>
        </p:nvSpPr>
        <p:spPr/>
        <p:txBody>
          <a:bodyPr/>
          <a:lstStyle/>
          <a:p>
            <a:r>
              <a:rPr lang="fr-CH" dirty="0" smtClean="0"/>
              <a:t>Merci de votre attention ! </a:t>
            </a:r>
            <a:endParaRPr lang="fr-CH" dirty="0"/>
          </a:p>
        </p:txBody>
      </p:sp>
    </p:spTree>
    <p:extLst>
      <p:ext uri="{BB962C8B-B14F-4D97-AF65-F5344CB8AC3E}">
        <p14:creationId xmlns:p14="http://schemas.microsoft.com/office/powerpoint/2010/main" val="2812569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76B1BC-2AD3-4BF1-9E78-09CB7A98313D}"/>
              </a:ext>
            </a:extLst>
          </p:cNvPr>
          <p:cNvSpPr>
            <a:spLocks noGrp="1"/>
          </p:cNvSpPr>
          <p:nvPr>
            <p:ph type="title"/>
          </p:nvPr>
        </p:nvSpPr>
        <p:spPr/>
        <p:txBody>
          <a:bodyPr/>
          <a:lstStyle/>
          <a:p>
            <a:r>
              <a:rPr lang="fr-CH" dirty="0" smtClean="0"/>
              <a:t>Résumé des réponses (au 13.12.2018)</a:t>
            </a:r>
            <a:endParaRPr lang="fr-CH" dirty="0"/>
          </a:p>
        </p:txBody>
      </p:sp>
      <p:sp>
        <p:nvSpPr>
          <p:cNvPr id="3" name="Text Placeholder 2">
            <a:extLst>
              <a:ext uri="{FF2B5EF4-FFF2-40B4-BE49-F238E27FC236}">
                <a16:creationId xmlns:a16="http://schemas.microsoft.com/office/drawing/2014/main" xmlns="" id="{E4D8D671-2416-4FA6-A4B6-27A52743334D}"/>
              </a:ext>
            </a:extLst>
          </p:cNvPr>
          <p:cNvSpPr>
            <a:spLocks noGrp="1"/>
          </p:cNvSpPr>
          <p:nvPr>
            <p:ph type="body" sz="quarter" idx="13"/>
          </p:nvPr>
        </p:nvSpPr>
        <p:spPr>
          <a:xfrm>
            <a:off x="406466" y="1551608"/>
            <a:ext cx="10569037" cy="7920880"/>
          </a:xfrm>
        </p:spPr>
        <p:txBody>
          <a:bodyPr/>
          <a:lstStyle/>
          <a:p>
            <a:pPr marL="0" indent="0">
              <a:buNone/>
            </a:pPr>
            <a:r>
              <a:rPr lang="fr-CH" dirty="0" smtClean="0"/>
              <a:t>Avant «nettoyage»</a:t>
            </a:r>
            <a:endParaRPr lang="fr-CH" dirty="0"/>
          </a:p>
          <a:p>
            <a:pPr lvl="1"/>
            <a:r>
              <a:rPr lang="fr-CH" dirty="0"/>
              <a:t>Réponses </a:t>
            </a:r>
            <a:r>
              <a:rPr lang="fr-CH" dirty="0" smtClean="0"/>
              <a:t>complètes : 		86 </a:t>
            </a:r>
            <a:endParaRPr lang="fr-CH" dirty="0"/>
          </a:p>
          <a:p>
            <a:pPr lvl="1"/>
            <a:r>
              <a:rPr lang="fr-CH" dirty="0"/>
              <a:t>Réponses </a:t>
            </a:r>
            <a:r>
              <a:rPr lang="fr-CH" dirty="0" smtClean="0"/>
              <a:t>incomplètes*: 		23 </a:t>
            </a:r>
            <a:endParaRPr lang="fr-CH" dirty="0"/>
          </a:p>
          <a:p>
            <a:pPr lvl="1"/>
            <a:r>
              <a:rPr lang="fr-CH" dirty="0"/>
              <a:t>Nombre total de </a:t>
            </a:r>
            <a:r>
              <a:rPr lang="fr-CH" dirty="0" smtClean="0"/>
              <a:t>réponses: 	109</a:t>
            </a:r>
            <a:endParaRPr lang="fr-CH" b="0" dirty="0" smtClean="0"/>
          </a:p>
          <a:p>
            <a:pPr marL="0" indent="0">
              <a:spcBef>
                <a:spcPts val="0"/>
              </a:spcBef>
              <a:buNone/>
            </a:pPr>
            <a:r>
              <a:rPr lang="fr-CH" sz="2400" b="0" dirty="0" smtClean="0"/>
              <a:t>Aucune réponses enregistrées non envoyées </a:t>
            </a:r>
          </a:p>
          <a:p>
            <a:pPr marL="0" indent="0">
              <a:spcBef>
                <a:spcPts val="0"/>
              </a:spcBef>
              <a:buNone/>
            </a:pPr>
            <a:r>
              <a:rPr lang="fr-CH" sz="2400" b="0" dirty="0" smtClean="0"/>
              <a:t>*Réponses non enregistrées </a:t>
            </a:r>
          </a:p>
          <a:p>
            <a:pPr marL="0" indent="0">
              <a:buNone/>
            </a:pPr>
            <a:r>
              <a:rPr lang="fr-CH" dirty="0"/>
              <a:t>Nettoyage des </a:t>
            </a:r>
            <a:r>
              <a:rPr lang="fr-CH" dirty="0" smtClean="0"/>
              <a:t>réponses </a:t>
            </a:r>
            <a:r>
              <a:rPr lang="fr-CH" dirty="0"/>
              <a:t>incomplètes 	</a:t>
            </a:r>
            <a:r>
              <a:rPr lang="fr-CH" dirty="0" smtClean="0"/>
              <a:t>	</a:t>
            </a:r>
            <a:endParaRPr lang="fr-CH" b="0" dirty="0" smtClean="0"/>
          </a:p>
          <a:p>
            <a:pPr marL="742950" lvl="2" indent="-742950">
              <a:buFont typeface="+mj-lt"/>
              <a:buAutoNum type="arabicParenR"/>
            </a:pPr>
            <a:r>
              <a:rPr lang="fr-CH" dirty="0" smtClean="0"/>
              <a:t>Retrait des réponses incomplètes vierges 	-4</a:t>
            </a:r>
          </a:p>
          <a:p>
            <a:pPr marL="742950" lvl="2" indent="-742950">
              <a:buFont typeface="+mj-lt"/>
              <a:buAutoNum type="arabicParenR"/>
            </a:pPr>
            <a:r>
              <a:rPr lang="fr-CH" dirty="0" smtClean="0"/>
              <a:t>Retrait des réponses incomplètes non pertinentes </a:t>
            </a:r>
          </a:p>
          <a:p>
            <a:pPr marL="909638" lvl="2" indent="0">
              <a:buNone/>
            </a:pPr>
            <a:r>
              <a:rPr lang="fr-CH" dirty="0" smtClean="0"/>
              <a:t>	(seul le profil est complété) 				-19</a:t>
            </a:r>
            <a:endParaRPr lang="fr-CH" dirty="0"/>
          </a:p>
          <a:p>
            <a:pPr marL="0" lvl="2" indent="0">
              <a:buNone/>
            </a:pPr>
            <a:r>
              <a:rPr lang="fr-CH" dirty="0" smtClean="0"/>
              <a:t>3) 	Retrait </a:t>
            </a:r>
            <a:r>
              <a:rPr lang="fr-CH" dirty="0"/>
              <a:t>des réponses incomplètes </a:t>
            </a:r>
          </a:p>
          <a:p>
            <a:pPr marL="909638" lvl="2" indent="0">
              <a:buNone/>
            </a:pPr>
            <a:r>
              <a:rPr lang="fr-CH" dirty="0" err="1" smtClean="0"/>
              <a:t>retraçables</a:t>
            </a:r>
            <a:r>
              <a:rPr lang="fr-CH" dirty="0" smtClean="0"/>
              <a:t> avec des complètes 			-0 </a:t>
            </a:r>
          </a:p>
        </p:txBody>
      </p:sp>
      <p:sp>
        <p:nvSpPr>
          <p:cNvPr id="4" name="Text Placeholder 2">
            <a:extLst>
              <a:ext uri="{FF2B5EF4-FFF2-40B4-BE49-F238E27FC236}">
                <a16:creationId xmlns:a16="http://schemas.microsoft.com/office/drawing/2014/main" xmlns="" id="{E4D8D671-2416-4FA6-A4B6-27A52743334D}"/>
              </a:ext>
            </a:extLst>
          </p:cNvPr>
          <p:cNvSpPr txBox="1">
            <a:spLocks/>
          </p:cNvSpPr>
          <p:nvPr/>
        </p:nvSpPr>
        <p:spPr>
          <a:xfrm>
            <a:off x="9607351" y="1551608"/>
            <a:ext cx="8455224" cy="3888432"/>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kern="0" dirty="0" smtClean="0"/>
              <a:t>Après «nettoyage»</a:t>
            </a:r>
          </a:p>
          <a:p>
            <a:pPr lvl="1"/>
            <a:r>
              <a:rPr lang="fr-CH" kern="0" dirty="0" smtClean="0"/>
              <a:t>Réponses complètes : 		 86</a:t>
            </a:r>
          </a:p>
          <a:p>
            <a:pPr lvl="1"/>
            <a:r>
              <a:rPr lang="fr-CH" kern="0" dirty="0" smtClean="0"/>
              <a:t>Réponses incomplètes*: 		</a:t>
            </a:r>
            <a:r>
              <a:rPr lang="fr-CH" kern="0" dirty="0" smtClean="0">
                <a:solidFill>
                  <a:srgbClr val="0070C0"/>
                </a:solidFill>
              </a:rPr>
              <a:t>Nombre total de réponses </a:t>
            </a:r>
          </a:p>
          <a:p>
            <a:pPr marL="457200" lvl="1" indent="0">
              <a:buNone/>
            </a:pPr>
            <a:r>
              <a:rPr lang="fr-CH" kern="0" dirty="0">
                <a:solidFill>
                  <a:srgbClr val="0070C0"/>
                </a:solidFill>
              </a:rPr>
              <a:t>	</a:t>
            </a:r>
            <a:r>
              <a:rPr lang="fr-CH" kern="0" dirty="0" smtClean="0">
                <a:solidFill>
                  <a:srgbClr val="0070C0"/>
                </a:solidFill>
              </a:rPr>
              <a:t>valables: 					86 	 </a:t>
            </a:r>
          </a:p>
        </p:txBody>
      </p:sp>
      <p:sp>
        <p:nvSpPr>
          <p:cNvPr id="5" name="Text Placeholder 2">
            <a:extLst>
              <a:ext uri="{FF2B5EF4-FFF2-40B4-BE49-F238E27FC236}">
                <a16:creationId xmlns:a16="http://schemas.microsoft.com/office/drawing/2014/main" xmlns="" id="{E4D8D671-2416-4FA6-A4B6-27A52743334D}"/>
              </a:ext>
            </a:extLst>
          </p:cNvPr>
          <p:cNvSpPr txBox="1">
            <a:spLocks/>
          </p:cNvSpPr>
          <p:nvPr/>
        </p:nvSpPr>
        <p:spPr>
          <a:xfrm>
            <a:off x="9634030" y="5440040"/>
            <a:ext cx="8064896" cy="864096"/>
          </a:xfrm>
          <a:prstGeom prst="rect">
            <a:avLst/>
          </a:prstGeom>
        </p:spPr>
        <p:txBody>
          <a:bodyPr/>
          <a:lstStyle>
            <a:lvl1pPr marL="342900" indent="-342900" algn="l" rtl="0" eaLnBrk="1" fontAlgn="base" hangingPunct="1">
              <a:spcBef>
                <a:spcPts val="1800"/>
              </a:spcBef>
              <a:spcAft>
                <a:spcPts val="600"/>
              </a:spcAft>
              <a:buFont typeface="Wingdings" panose="05000000000000000000" pitchFamily="2" charset="2"/>
              <a:buChar char="§"/>
              <a:defRPr sz="3800" b="1">
                <a:solidFill>
                  <a:schemeClr val="tx1"/>
                </a:solidFill>
                <a:latin typeface="Arial" panose="020B0604020202020204" pitchFamily="34" charset="0"/>
                <a:ea typeface="+mn-ea"/>
                <a:cs typeface="Arial" panose="020B0604020202020204" pitchFamily="34" charset="0"/>
              </a:defRPr>
            </a:lvl1pPr>
            <a:lvl2pPr marL="895350" indent="-438150" algn="l" rtl="0" eaLnBrk="1" fontAlgn="base" hangingPunct="1">
              <a:spcBef>
                <a:spcPts val="600"/>
              </a:spcBef>
              <a:spcAft>
                <a:spcPts val="800"/>
              </a:spcAft>
              <a:buFont typeface="Symbol" panose="05050102010706020507" pitchFamily="18" charset="2"/>
              <a:buChar char=""/>
              <a:defRPr sz="3600">
                <a:solidFill>
                  <a:schemeClr val="tx1"/>
                </a:solidFill>
                <a:latin typeface="Arial" panose="020B0604020202020204" pitchFamily="34" charset="0"/>
                <a:ea typeface="+mn-ea"/>
                <a:cs typeface="Arial" panose="020B0604020202020204" pitchFamily="34" charset="0"/>
              </a:defRPr>
            </a:lvl2pPr>
            <a:lvl3pPr marL="1252538" indent="-338138" algn="l" rtl="0" eaLnBrk="1" fontAlgn="base" hangingPunct="1">
              <a:spcBef>
                <a:spcPts val="600"/>
              </a:spcBef>
              <a:spcAft>
                <a:spcPts val="600"/>
              </a:spcAft>
              <a:buFont typeface="Arial" panose="020B0604020202020204" pitchFamily="34" charset="0"/>
              <a:buChar char="•"/>
              <a:defRPr sz="3200" i="1">
                <a:solidFill>
                  <a:schemeClr val="tx1"/>
                </a:solidFill>
                <a:latin typeface="Arial" panose="020B0604020202020204" pitchFamily="34" charset="0"/>
                <a:ea typeface="+mn-ea"/>
                <a:cs typeface="Arial" panose="020B0604020202020204" pitchFamily="34" charset="0"/>
              </a:defRPr>
            </a:lvl3pPr>
            <a:lvl4pPr marL="1371600" algn="l" rtl="0" eaLnBrk="1" fontAlgn="base" hangingPunct="1">
              <a:spcBef>
                <a:spcPct val="20000"/>
              </a:spcBef>
              <a:spcAft>
                <a:spcPct val="0"/>
              </a:spcAft>
              <a:defRPr>
                <a:solidFill>
                  <a:schemeClr val="tx1"/>
                </a:solidFill>
                <a:latin typeface="+mn-lt"/>
                <a:ea typeface="+mn-ea"/>
                <a:cs typeface="+mn-cs"/>
              </a:defRPr>
            </a:lvl4pPr>
            <a:lvl5pPr marL="1828800" algn="l" rtl="0" eaLnBrk="1" fontAlgn="base" hangingPunct="1">
              <a:spcBef>
                <a:spcPct val="20000"/>
              </a:spcBef>
              <a:spcAft>
                <a:spcPct val="0"/>
              </a:spcAft>
              <a:defRPr>
                <a:solidFill>
                  <a:schemeClr val="tx1"/>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indent="0">
              <a:buFont typeface="Wingdings" panose="05000000000000000000" pitchFamily="2" charset="2"/>
              <a:buNone/>
            </a:pPr>
            <a:r>
              <a:rPr lang="fr-CH" kern="0" dirty="0" smtClean="0">
                <a:solidFill>
                  <a:srgbClr val="0070C0"/>
                </a:solidFill>
              </a:rPr>
              <a:t>Taux de participation 		21,6%	 </a:t>
            </a:r>
          </a:p>
        </p:txBody>
      </p:sp>
    </p:spTree>
    <p:extLst>
      <p:ext uri="{BB962C8B-B14F-4D97-AF65-F5344CB8AC3E}">
        <p14:creationId xmlns:p14="http://schemas.microsoft.com/office/powerpoint/2010/main" val="1465901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6334D7-B217-4F6C-9395-94B021D9B1AE}"/>
              </a:ext>
            </a:extLst>
          </p:cNvPr>
          <p:cNvSpPr>
            <a:spLocks noGrp="1"/>
          </p:cNvSpPr>
          <p:nvPr>
            <p:ph type="title"/>
          </p:nvPr>
        </p:nvSpPr>
        <p:spPr/>
        <p:txBody>
          <a:bodyPr/>
          <a:lstStyle/>
          <a:p>
            <a:r>
              <a:rPr lang="fr-CH" dirty="0" smtClean="0"/>
              <a:t>Profil alumni</a:t>
            </a:r>
            <a:endParaRPr lang="fr-CH" dirty="0"/>
          </a:p>
        </p:txBody>
      </p:sp>
    </p:spTree>
    <p:extLst>
      <p:ext uri="{BB962C8B-B14F-4D97-AF65-F5344CB8AC3E}">
        <p14:creationId xmlns:p14="http://schemas.microsoft.com/office/powerpoint/2010/main" val="2285109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alumni </a:t>
            </a:r>
            <a:r>
              <a:rPr lang="fr-CH" sz="2800" dirty="0" smtClean="0"/>
              <a:t>(Q.1 / Q.2)</a:t>
            </a:r>
            <a:endParaRPr lang="fr-CH" sz="2800" dirty="0"/>
          </a:p>
        </p:txBody>
      </p:sp>
      <p:pic>
        <p:nvPicPr>
          <p:cNvPr id="4" name="Image 3"/>
          <p:cNvPicPr>
            <a:picLocks noChangeAspect="1"/>
          </p:cNvPicPr>
          <p:nvPr/>
        </p:nvPicPr>
        <p:blipFill>
          <a:blip r:embed="rId2"/>
          <a:stretch>
            <a:fillRect/>
          </a:stretch>
        </p:blipFill>
        <p:spPr>
          <a:xfrm>
            <a:off x="1110407" y="2703736"/>
            <a:ext cx="5184576" cy="4524120"/>
          </a:xfrm>
          <a:prstGeom prst="rect">
            <a:avLst/>
          </a:prstGeom>
        </p:spPr>
      </p:pic>
      <p:pic>
        <p:nvPicPr>
          <p:cNvPr id="8" name="Image 7"/>
          <p:cNvPicPr>
            <a:picLocks noChangeAspect="1"/>
          </p:cNvPicPr>
          <p:nvPr/>
        </p:nvPicPr>
        <p:blipFill rotWithShape="1">
          <a:blip r:embed="rId3"/>
          <a:srcRect r="62747" b="30554"/>
          <a:stretch/>
        </p:blipFill>
        <p:spPr>
          <a:xfrm>
            <a:off x="6150967" y="4538835"/>
            <a:ext cx="1728192" cy="853922"/>
          </a:xfrm>
          <a:prstGeom prst="rect">
            <a:avLst/>
          </a:prstGeom>
        </p:spPr>
      </p:pic>
      <p:sp>
        <p:nvSpPr>
          <p:cNvPr id="9" name="ZoneTexte 8"/>
          <p:cNvSpPr txBox="1"/>
          <p:nvPr/>
        </p:nvSpPr>
        <p:spPr>
          <a:xfrm>
            <a:off x="385993" y="7254812"/>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10" name="ZoneTexte 9"/>
          <p:cNvSpPr txBox="1"/>
          <p:nvPr/>
        </p:nvSpPr>
        <p:spPr>
          <a:xfrm>
            <a:off x="3036581" y="551204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84</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97.7%</a:t>
            </a:r>
            <a:endParaRPr lang="en-US" sz="2000" dirty="0">
              <a:solidFill>
                <a:prstClr val="black">
                  <a:lumMod val="65000"/>
                  <a:lumOff val="35000"/>
                </a:prstClr>
              </a:solidFill>
            </a:endParaRPr>
          </a:p>
        </p:txBody>
      </p:sp>
      <p:sp>
        <p:nvSpPr>
          <p:cNvPr id="11" name="ZoneTexte 10"/>
          <p:cNvSpPr txBox="1"/>
          <p:nvPr/>
        </p:nvSpPr>
        <p:spPr>
          <a:xfrm>
            <a:off x="3198639" y="2919760"/>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2.3%</a:t>
            </a:r>
            <a:endParaRPr lang="en-US" sz="2000" dirty="0">
              <a:solidFill>
                <a:prstClr val="black">
                  <a:lumMod val="65000"/>
                  <a:lumOff val="35000"/>
                </a:prstClr>
              </a:solidFill>
            </a:endParaRPr>
          </a:p>
        </p:txBody>
      </p:sp>
      <p:sp>
        <p:nvSpPr>
          <p:cNvPr id="12" name="ZoneTexte 11"/>
          <p:cNvSpPr txBox="1"/>
          <p:nvPr/>
        </p:nvSpPr>
        <p:spPr>
          <a:xfrm>
            <a:off x="1380321" y="2134059"/>
            <a:ext cx="4968861"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Répartition femme/homme en n et %</a:t>
            </a:r>
            <a:endParaRPr lang="fr-CH" sz="2400" dirty="0"/>
          </a:p>
        </p:txBody>
      </p:sp>
      <p:graphicFrame>
        <p:nvGraphicFramePr>
          <p:cNvPr id="15" name="Graphique 14"/>
          <p:cNvGraphicFramePr>
            <a:graphicFrameLocks/>
          </p:cNvGraphicFramePr>
          <p:nvPr>
            <p:extLst>
              <p:ext uri="{D42A27DB-BD31-4B8C-83A1-F6EECF244321}">
                <p14:modId xmlns:p14="http://schemas.microsoft.com/office/powerpoint/2010/main" val="3814342496"/>
              </p:ext>
            </p:extLst>
          </p:nvPr>
        </p:nvGraphicFramePr>
        <p:xfrm>
          <a:off x="9247311" y="2193412"/>
          <a:ext cx="7200800" cy="4542772"/>
        </p:xfrm>
        <a:graphic>
          <a:graphicData uri="http://schemas.openxmlformats.org/drawingml/2006/chart">
            <c:chart xmlns:c="http://schemas.openxmlformats.org/drawingml/2006/chart" xmlns:r="http://schemas.openxmlformats.org/officeDocument/2006/relationships" r:id="rId4"/>
          </a:graphicData>
        </a:graphic>
      </p:graphicFrame>
      <p:sp>
        <p:nvSpPr>
          <p:cNvPr id="16" name="ZoneTexte 15"/>
          <p:cNvSpPr txBox="1"/>
          <p:nvPr/>
        </p:nvSpPr>
        <p:spPr>
          <a:xfrm>
            <a:off x="16335686" y="6019879"/>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2912539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a:t>Profil alumni </a:t>
            </a:r>
            <a:r>
              <a:rPr lang="fr-CH" sz="2800" dirty="0" smtClean="0"/>
              <a:t>(Q.3)</a:t>
            </a:r>
            <a:endParaRPr lang="fr-CH" dirty="0"/>
          </a:p>
        </p:txBody>
      </p:sp>
      <p:pic>
        <p:nvPicPr>
          <p:cNvPr id="4" name="Image 3"/>
          <p:cNvPicPr>
            <a:picLocks noChangeAspect="1"/>
          </p:cNvPicPr>
          <p:nvPr/>
        </p:nvPicPr>
        <p:blipFill rotWithShape="1">
          <a:blip r:embed="rId2"/>
          <a:srcRect t="1213"/>
          <a:stretch/>
        </p:blipFill>
        <p:spPr>
          <a:xfrm>
            <a:off x="1614463" y="2498271"/>
            <a:ext cx="5184576" cy="5036949"/>
          </a:xfrm>
          <a:prstGeom prst="rect">
            <a:avLst/>
          </a:prstGeom>
        </p:spPr>
      </p:pic>
      <p:sp>
        <p:nvSpPr>
          <p:cNvPr id="5" name="ZoneTexte 4"/>
          <p:cNvSpPr txBox="1"/>
          <p:nvPr/>
        </p:nvSpPr>
        <p:spPr>
          <a:xfrm>
            <a:off x="385993" y="7535220"/>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pic>
        <p:nvPicPr>
          <p:cNvPr id="6" name="Image 5"/>
          <p:cNvPicPr>
            <a:picLocks noChangeAspect="1"/>
          </p:cNvPicPr>
          <p:nvPr/>
        </p:nvPicPr>
        <p:blipFill rotWithShape="1">
          <a:blip r:embed="rId3"/>
          <a:srcRect t="12410" r="23082" b="25544"/>
          <a:stretch/>
        </p:blipFill>
        <p:spPr>
          <a:xfrm>
            <a:off x="7163413" y="3711848"/>
            <a:ext cx="1728191" cy="1728191"/>
          </a:xfrm>
          <a:prstGeom prst="rect">
            <a:avLst/>
          </a:prstGeom>
        </p:spPr>
      </p:pic>
      <p:sp>
        <p:nvSpPr>
          <p:cNvPr id="8" name="ZoneTexte 7"/>
          <p:cNvSpPr txBox="1"/>
          <p:nvPr/>
        </p:nvSpPr>
        <p:spPr>
          <a:xfrm>
            <a:off x="4638799" y="315441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18</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20.9%</a:t>
            </a:r>
            <a:endParaRPr lang="en-US" sz="2000" dirty="0">
              <a:solidFill>
                <a:prstClr val="black">
                  <a:lumMod val="65000"/>
                  <a:lumOff val="35000"/>
                </a:prstClr>
              </a:solidFill>
            </a:endParaRPr>
          </a:p>
        </p:txBody>
      </p:sp>
      <p:sp>
        <p:nvSpPr>
          <p:cNvPr id="9" name="ZoneTexte 8"/>
          <p:cNvSpPr txBox="1"/>
          <p:nvPr/>
        </p:nvSpPr>
        <p:spPr>
          <a:xfrm>
            <a:off x="1222472" y="1822684"/>
            <a:ext cx="5968558" cy="461665"/>
          </a:xfrm>
          <a:prstGeom prst="rect">
            <a:avLst/>
          </a:prstGeom>
          <a:noFill/>
        </p:spPr>
        <p:txBody>
          <a:bodyPr wrap="none" rtlCol="0">
            <a:spAutoFit/>
          </a:bodyPr>
          <a:lstStyle/>
          <a:p>
            <a:pPr algn="ctr">
              <a:defRPr sz="4400" b="1" i="0" u="none" strike="noStrike" kern="1200" spc="0" normalizeH="0" baseline="0">
                <a:solidFill>
                  <a:prstClr val="black">
                    <a:lumMod val="50000"/>
                    <a:lumOff val="50000"/>
                  </a:prstClr>
                </a:solidFill>
                <a:latin typeface="+mj-lt"/>
                <a:ea typeface="+mj-ea"/>
                <a:cs typeface="+mj-cs"/>
              </a:defRPr>
            </a:pPr>
            <a:r>
              <a:rPr lang="fr-CH" sz="2400" dirty="0" smtClean="0"/>
              <a:t>Année d’obtention du diplôme MSE en n et %</a:t>
            </a:r>
            <a:endParaRPr lang="fr-CH" sz="2400" dirty="0"/>
          </a:p>
        </p:txBody>
      </p:sp>
      <p:sp>
        <p:nvSpPr>
          <p:cNvPr id="10" name="ZoneTexte 9"/>
          <p:cNvSpPr txBox="1"/>
          <p:nvPr/>
        </p:nvSpPr>
        <p:spPr>
          <a:xfrm>
            <a:off x="5126024" y="5344819"/>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23.3%</a:t>
            </a:r>
            <a:endParaRPr lang="en-US" sz="2000" dirty="0">
              <a:solidFill>
                <a:prstClr val="black">
                  <a:lumMod val="65000"/>
                  <a:lumOff val="35000"/>
                </a:prstClr>
              </a:solidFill>
            </a:endParaRPr>
          </a:p>
        </p:txBody>
      </p:sp>
      <p:sp>
        <p:nvSpPr>
          <p:cNvPr id="11" name="ZoneTexte 10"/>
          <p:cNvSpPr txBox="1"/>
          <p:nvPr/>
        </p:nvSpPr>
        <p:spPr>
          <a:xfrm>
            <a:off x="2262535" y="587208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41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47.7%</a:t>
            </a:r>
            <a:endParaRPr lang="en-US" sz="2000" dirty="0">
              <a:solidFill>
                <a:prstClr val="black">
                  <a:lumMod val="65000"/>
                  <a:lumOff val="35000"/>
                </a:prstClr>
              </a:solidFill>
            </a:endParaRPr>
          </a:p>
        </p:txBody>
      </p:sp>
      <p:sp>
        <p:nvSpPr>
          <p:cNvPr id="12" name="ZoneTexte 11"/>
          <p:cNvSpPr txBox="1"/>
          <p:nvPr/>
        </p:nvSpPr>
        <p:spPr>
          <a:xfrm>
            <a:off x="3144672" y="2800475"/>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7</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8.1%</a:t>
            </a:r>
            <a:endParaRPr lang="en-US" sz="2000" dirty="0">
              <a:solidFill>
                <a:prstClr val="black">
                  <a:lumMod val="65000"/>
                  <a:lumOff val="35000"/>
                </a:prstClr>
              </a:solidFill>
            </a:endParaRPr>
          </a:p>
        </p:txBody>
      </p:sp>
      <p:sp>
        <p:nvSpPr>
          <p:cNvPr id="14" name="ZoneTexte 13"/>
          <p:cNvSpPr txBox="1"/>
          <p:nvPr/>
        </p:nvSpPr>
        <p:spPr>
          <a:xfrm>
            <a:off x="16473451" y="7535220"/>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1569238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Profil alumni </a:t>
            </a:r>
            <a:r>
              <a:rPr lang="fr-CH" sz="2800" dirty="0" smtClean="0"/>
              <a:t>(Q.4-Q.7)</a:t>
            </a:r>
            <a:endParaRPr lang="fr-CH" dirty="0"/>
          </a:p>
        </p:txBody>
      </p:sp>
      <p:graphicFrame>
        <p:nvGraphicFramePr>
          <p:cNvPr id="4" name="Graphique 3"/>
          <p:cNvGraphicFramePr>
            <a:graphicFrameLocks/>
          </p:cNvGraphicFramePr>
          <p:nvPr>
            <p:extLst>
              <p:ext uri="{D42A27DB-BD31-4B8C-83A1-F6EECF244321}">
                <p14:modId xmlns:p14="http://schemas.microsoft.com/office/powerpoint/2010/main" val="991190703"/>
              </p:ext>
            </p:extLst>
          </p:nvPr>
        </p:nvGraphicFramePr>
        <p:xfrm>
          <a:off x="9201628" y="1839639"/>
          <a:ext cx="8185326" cy="64133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p:cNvGraphicFramePr>
            <a:graphicFrameLocks/>
          </p:cNvGraphicFramePr>
          <p:nvPr>
            <p:extLst>
              <p:ext uri="{D42A27DB-BD31-4B8C-83A1-F6EECF244321}">
                <p14:modId xmlns:p14="http://schemas.microsoft.com/office/powerpoint/2010/main" val="3546501556"/>
              </p:ext>
            </p:extLst>
          </p:nvPr>
        </p:nvGraphicFramePr>
        <p:xfrm>
          <a:off x="407642" y="1839640"/>
          <a:ext cx="7488832" cy="5553966"/>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4152058" y="4580619"/>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50</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58.1%</a:t>
            </a:r>
            <a:endParaRPr lang="en-US" sz="2000" dirty="0">
              <a:solidFill>
                <a:schemeClr val="bg1"/>
              </a:solidFill>
            </a:endParaRPr>
          </a:p>
        </p:txBody>
      </p:sp>
      <p:sp>
        <p:nvSpPr>
          <p:cNvPr id="7" name="ZoneTexte 6"/>
          <p:cNvSpPr txBox="1"/>
          <p:nvPr/>
        </p:nvSpPr>
        <p:spPr>
          <a:xfrm>
            <a:off x="1973776" y="4262680"/>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t>35</a:t>
            </a:r>
          </a:p>
          <a:p>
            <a:pPr algn="ctr">
              <a:defRPr sz="3600" b="0" i="0" u="none" strike="noStrike" kern="1200" baseline="0">
                <a:solidFill>
                  <a:prstClr val="black">
                    <a:lumMod val="65000"/>
                    <a:lumOff val="35000"/>
                  </a:prstClr>
                </a:solidFill>
                <a:latin typeface="+mn-lt"/>
                <a:ea typeface="+mn-ea"/>
                <a:cs typeface="+mn-cs"/>
              </a:defRPr>
            </a:pPr>
            <a:r>
              <a:rPr lang="en-US" sz="2000" dirty="0" smtClean="0"/>
              <a:t>40.7%</a:t>
            </a:r>
            <a:endParaRPr lang="en-US" sz="2000" dirty="0"/>
          </a:p>
        </p:txBody>
      </p:sp>
      <p:sp>
        <p:nvSpPr>
          <p:cNvPr id="8" name="ZoneTexte 7"/>
          <p:cNvSpPr txBox="1"/>
          <p:nvPr/>
        </p:nvSpPr>
        <p:spPr>
          <a:xfrm>
            <a:off x="3054623" y="2475518"/>
            <a:ext cx="1332227" cy="707886"/>
          </a:xfrm>
          <a:prstGeom prst="rect">
            <a:avLst/>
          </a:prstGeom>
          <a:no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a:t>
            </a:r>
          </a:p>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schemeClr val="bg1"/>
                </a:solidFill>
              </a:rPr>
              <a:t>1.2%</a:t>
            </a:r>
            <a:endParaRPr lang="en-US" sz="2000" dirty="0">
              <a:solidFill>
                <a:schemeClr val="bg1"/>
              </a:solidFill>
            </a:endParaRPr>
          </a:p>
        </p:txBody>
      </p:sp>
      <p:sp>
        <p:nvSpPr>
          <p:cNvPr id="9" name="ZoneTexte 8"/>
          <p:cNvSpPr txBox="1"/>
          <p:nvPr/>
        </p:nvSpPr>
        <p:spPr>
          <a:xfrm>
            <a:off x="16347366" y="777428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
        <p:nvSpPr>
          <p:cNvPr id="10" name="ZoneTexte 9"/>
          <p:cNvSpPr txBox="1"/>
          <p:nvPr/>
        </p:nvSpPr>
        <p:spPr>
          <a:xfrm>
            <a:off x="246311" y="7374176"/>
            <a:ext cx="1332227" cy="400110"/>
          </a:xfrm>
          <a:prstGeom prst="rect">
            <a:avLst/>
          </a:prstGeom>
          <a:solidFill>
            <a:schemeClr val="bg1"/>
          </a:solidFill>
        </p:spPr>
        <p:txBody>
          <a:bodyPr wrap="square" rtlCol="0">
            <a:spAutoFit/>
          </a:bodyPr>
          <a:lstStyle/>
          <a:p>
            <a:pPr algn="ctr">
              <a:defRPr sz="3600" b="0" i="0" u="none" strike="noStrike" kern="1200" baseline="0">
                <a:solidFill>
                  <a:prstClr val="black">
                    <a:lumMod val="65000"/>
                    <a:lumOff val="35000"/>
                  </a:prstClr>
                </a:solidFill>
                <a:latin typeface="+mn-lt"/>
                <a:ea typeface="+mn-ea"/>
                <a:cs typeface="+mn-cs"/>
              </a:defRPr>
            </a:pPr>
            <a:r>
              <a:rPr lang="en-US" sz="2000" dirty="0" smtClean="0">
                <a:solidFill>
                  <a:prstClr val="black">
                    <a:lumMod val="65000"/>
                    <a:lumOff val="35000"/>
                  </a:prstClr>
                </a:solidFill>
              </a:rPr>
              <a:t>N=86</a:t>
            </a:r>
            <a:endParaRPr lang="en-US" sz="2000" dirty="0">
              <a:solidFill>
                <a:prstClr val="black">
                  <a:lumMod val="65000"/>
                  <a:lumOff val="35000"/>
                </a:prstClr>
              </a:solidFill>
            </a:endParaRPr>
          </a:p>
        </p:txBody>
      </p:sp>
    </p:spTree>
    <p:extLst>
      <p:ext uri="{BB962C8B-B14F-4D97-AF65-F5344CB8AC3E}">
        <p14:creationId xmlns:p14="http://schemas.microsoft.com/office/powerpoint/2010/main" val="3729461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FE699A9-C1A0-4BFB-B033-7CBB22115A27}"/>
              </a:ext>
            </a:extLst>
          </p:cNvPr>
          <p:cNvSpPr>
            <a:spLocks noGrp="1"/>
          </p:cNvSpPr>
          <p:nvPr>
            <p:ph type="title"/>
          </p:nvPr>
        </p:nvSpPr>
        <p:spPr/>
        <p:txBody>
          <a:bodyPr/>
          <a:lstStyle/>
          <a:p>
            <a:r>
              <a:rPr lang="fr-CH" dirty="0" smtClean="0"/>
              <a:t>Situation professionnelle</a:t>
            </a:r>
            <a:endParaRPr lang="fr-CH" dirty="0"/>
          </a:p>
        </p:txBody>
      </p:sp>
    </p:spTree>
    <p:extLst>
      <p:ext uri="{BB962C8B-B14F-4D97-AF65-F5344CB8AC3E}">
        <p14:creationId xmlns:p14="http://schemas.microsoft.com/office/powerpoint/2010/main" val="1295589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titr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résultats" id="{FC40D4C2-DD06-48E4-87B0-51332EB1348D}" vid="{CD1C6845-F919-4F59-9C5F-A14A51B73AE1}"/>
    </a:ext>
  </a:extLst>
</a:theme>
</file>

<file path=ppt/theme/theme2.xml><?xml version="1.0" encoding="utf-8"?>
<a:theme xmlns:a="http://schemas.openxmlformats.org/drawingml/2006/main" name="Slides_conten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393BC04E-8897-450D-86B8-A5AC0F3B38C1}"/>
    </a:ext>
  </a:extLst>
</a:theme>
</file>

<file path=ppt/theme/theme3.xml><?xml version="1.0" encoding="utf-8"?>
<a:theme xmlns:a="http://schemas.openxmlformats.org/drawingml/2006/main" name="Slides_contenu_AVEC_NUMERO_DE_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D279DE80-8893-49F2-B81C-9E925527B767}"/>
    </a:ext>
  </a:extLst>
</a:theme>
</file>

<file path=ppt/theme/theme4.xml><?xml version="1.0" encoding="utf-8"?>
<a:theme xmlns:a="http://schemas.openxmlformats.org/drawingml/2006/main" name="Intercalai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CB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olidFill>
            <a:srgbClr val="565658"/>
          </a:solidFill>
        </a:ln>
      </a:spPr>
      <a:bodyPr wrap="square" lIns="0" tIns="0" rIns="0" bIns="0" rtlCol="0"/>
      <a:lstStyle>
        <a:defPPr>
          <a:defRPr/>
        </a:defPPr>
      </a:lstStyle>
    </a:spDef>
  </a:objectDefaults>
  <a:extraClrSchemeLst/>
  <a:extLst>
    <a:ext uri="{05A4C25C-085E-4340-85A3-A5531E510DB2}">
      <thm15:themeFamily xmlns:thm15="http://schemas.microsoft.com/office/thememl/2012/main" name="Présentation résultats" id="{FC40D4C2-DD06-48E4-87B0-51332EB1348D}" vid="{5D07E6FB-F1C0-4D1D-80C8-8E58DDCBC8F1}"/>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customXsn xmlns="http://schemas.microsoft.com/office/2006/metadata/customXsn">
  <xsnLocation>https://ged.hes-so.ch/_cts/DocumentDate_HESSO/f8e7a82f2db2d769customXsn.xsn</xsnLocation>
  <cached>True</cached>
  <openByDefault>False</openByDefault>
  <xsnScope>https://ged.hes-so.ch</xsnScope>
</customXsn>
</file>

<file path=customXml/item2.xml><?xml version="1.0" encoding="utf-8"?>
<ct:contentTypeSchema xmlns:ct="http://schemas.microsoft.com/office/2006/metadata/contentType" xmlns:ma="http://schemas.microsoft.com/office/2006/metadata/properties/metaAttributes" ct:_="" ma:_="" ma:contentTypeName="Document" ma:contentTypeID="0x0101002197A3673800DB42B7D6B8A716F4BD35" ma:contentTypeVersion="2" ma:contentTypeDescription="Crée un document." ma:contentTypeScope="" ma:versionID="99dd382e389eb88f64ab9791013ece4c">
  <xsd:schema xmlns:xsd="http://www.w3.org/2001/XMLSchema" xmlns:xs="http://www.w3.org/2001/XMLSchema" xmlns:p="http://schemas.microsoft.com/office/2006/metadata/properties" targetNamespace="http://schemas.microsoft.com/office/2006/metadata/properties" ma:root="true" ma:fieldsID="fbd3fac4a5a660e005d0803b096db71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Description"/>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spe:Receivers xmlns:spe="http://schemas.microsoft.com/sharepoint/event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4E4114-89CB-4DFB-BD48-6549D218A544}">
  <ds:schemaRefs>
    <ds:schemaRef ds:uri="http://schemas.microsoft.com/office/2006/metadata/customXsn"/>
  </ds:schemaRefs>
</ds:datastoreItem>
</file>

<file path=customXml/itemProps2.xml><?xml version="1.0" encoding="utf-8"?>
<ds:datastoreItem xmlns:ds="http://schemas.openxmlformats.org/officeDocument/2006/customXml" ds:itemID="{C7827D99-585F-4001-877B-F01A1AEB2B75}"/>
</file>

<file path=customXml/itemProps3.xml><?xml version="1.0" encoding="utf-8"?>
<ds:datastoreItem xmlns:ds="http://schemas.openxmlformats.org/officeDocument/2006/customXml" ds:itemID="{9F078C30-EC03-4EA4-B3FA-B037034BF5FB}">
  <ds:schemaRefs>
    <ds:schemaRef ds:uri="af2dd5d7-3211-4b36-96f4-f2714d44eb2a"/>
    <ds:schemaRef ds:uri="http://schemas.microsoft.com/office/2006/documentManagement/types"/>
    <ds:schemaRef ds:uri="http://purl.org/dc/elements/1.1/"/>
    <ds:schemaRef ds:uri="http://purl.org/dc/dcmitype/"/>
    <ds:schemaRef ds:uri="http://schemas.microsoft.com/sharepoint/v3"/>
    <ds:schemaRef ds:uri="a2ba81c1-35e9-4ce7-815b-5d3874952508"/>
    <ds:schemaRef ds:uri="http://purl.org/dc/terms/"/>
    <ds:schemaRef ds:uri="http://schemas.microsoft.com/office/infopath/2007/PartnerControls"/>
    <ds:schemaRef ds:uri="http://schemas.openxmlformats.org/package/2006/metadata/core-properties"/>
    <ds:schemaRef ds:uri="953b5d89-6987-4fe6-992a-0f54baff293a"/>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4525C6C5-BDB5-4104-A2C8-85BA574A21E8}"/>
</file>

<file path=customXml/itemProps5.xml><?xml version="1.0" encoding="utf-8"?>
<ds:datastoreItem xmlns:ds="http://schemas.openxmlformats.org/officeDocument/2006/customXml" ds:itemID="{E957D891-4DEF-4F18-8B56-D13B5FBE56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20181213 Résultats MSE_Alumni</Template>
  <TotalTime>1306</TotalTime>
  <Words>3952</Words>
  <Application>Microsoft Office PowerPoint</Application>
  <PresentationFormat>Personnalisé</PresentationFormat>
  <Paragraphs>548</Paragraphs>
  <Slides>34</Slides>
  <Notes>13</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34</vt:i4>
      </vt:variant>
    </vt:vector>
  </HeadingPairs>
  <TitlesOfParts>
    <vt:vector size="42" baseType="lpstr">
      <vt:lpstr>Arial</vt:lpstr>
      <vt:lpstr>Calibri</vt:lpstr>
      <vt:lpstr>Symbol</vt:lpstr>
      <vt:lpstr>Wingdings</vt:lpstr>
      <vt:lpstr>Slide_titre</vt:lpstr>
      <vt:lpstr>Slides_contenu</vt:lpstr>
      <vt:lpstr>Slides_contenu_AVEC_NUMERO_DE_PAGE</vt:lpstr>
      <vt:lpstr>Intercalaires</vt:lpstr>
      <vt:lpstr>Résultats sondage MSE auprès des alumni</vt:lpstr>
      <vt:lpstr>Sondage</vt:lpstr>
      <vt:lpstr>Sondage </vt:lpstr>
      <vt:lpstr>Résumé des réponses (au 13.12.2018)</vt:lpstr>
      <vt:lpstr>Profil alumni</vt:lpstr>
      <vt:lpstr>Profil alumni (Q.1 / Q.2)</vt:lpstr>
      <vt:lpstr>Profil alumni (Q.3)</vt:lpstr>
      <vt:lpstr>Profil alumni (Q.4-Q.7)</vt:lpstr>
      <vt:lpstr>Situation professionnelle</vt:lpstr>
      <vt:lpstr>Situation professionnelle (Q.8)</vt:lpstr>
      <vt:lpstr>Situation professionnelle (Q.9)</vt:lpstr>
      <vt:lpstr>Situation professionnelle (Q.10)</vt:lpstr>
      <vt:lpstr>Formation MSE HES-SO</vt:lpstr>
      <vt:lpstr>Formation MSE HES-SO (Q.11)</vt:lpstr>
      <vt:lpstr>Formation MSE HES-SO (Q.12 / Q.13)</vt:lpstr>
      <vt:lpstr>Formation MSE (Q.14 / Q.15)…</vt:lpstr>
      <vt:lpstr>…Formation MSE HES-SO (Q.14)… </vt:lpstr>
      <vt:lpstr>…Formation MSE HES-SO (Q.15) </vt:lpstr>
      <vt:lpstr>Formation MSE HES-SO (Q.16-Q.27)…</vt:lpstr>
      <vt:lpstr>…Formation MSE HES-SO (Q.16-Q.27)…</vt:lpstr>
      <vt:lpstr>…Formation MSE HES-SO (Q.16-Q.27)…</vt:lpstr>
      <vt:lpstr>…Formation MSE HES-SO (Q.16-Q.27)</vt:lpstr>
      <vt:lpstr>Formation MSE HES-SO (Q.28)</vt:lpstr>
      <vt:lpstr>Redesign MSE</vt:lpstr>
      <vt:lpstr>Redesign MSE (Q.29)…</vt:lpstr>
      <vt:lpstr>…Redesign MSE (Q.29)</vt:lpstr>
      <vt:lpstr>Redesign MSE (Q.30)</vt:lpstr>
      <vt:lpstr>Redesign MSE (Q.31)</vt:lpstr>
      <vt:lpstr>Redesign MSE (Q.32) </vt:lpstr>
      <vt:lpstr>Redesign MSE (Q.33)… </vt:lpstr>
      <vt:lpstr>…Redesign MSE (Q.33)… </vt:lpstr>
      <vt:lpstr>…Redesign MSE (Q.33) </vt:lpstr>
      <vt:lpstr>Redesign MSE (Q.34) </vt:lpstr>
      <vt:lpstr>Merci de votre attention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Résultats sondage MSE auprès des alumni</dc:title>
  <dc:creator>Ruchat Sophie</dc:creator>
  <cp:lastModifiedBy>Ruchat Sophie</cp:lastModifiedBy>
  <cp:revision>133</cp:revision>
  <dcterms:created xsi:type="dcterms:W3CDTF">2018-12-13T09:20:56Z</dcterms:created>
  <dcterms:modified xsi:type="dcterms:W3CDTF">2019-01-22T22:18:50Z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2016-07-13T00:00:00Z</vt:filetime>
  </property>
  <property fmtid="{D5CDD505-2E9C-101B-9397-08002B2CF9AE}" pid="3" name="Creator">
    <vt:lpwstr>Adobe InDesign CC 2015 (Macintosh)</vt:lpwstr>
  </property>
  <property fmtid="{D5CDD505-2E9C-101B-9397-08002B2CF9AE}" pid="4" name="LastSaved">
    <vt:filetime>2016-07-13T00:00:00Z</vt:filetime>
  </property>
  <property fmtid="{D5CDD505-2E9C-101B-9397-08002B2CF9AE}" pid="5" name="ContentTypeId">
    <vt:lpwstr>0x0101002197A3673800DB42B7D6B8A716F4BD35</vt:lpwstr>
  </property>
  <property fmtid="{D5CDD505-2E9C-101B-9397-08002B2CF9AE}" pid="6" name="_dlc_DocIdItemGuid">
    <vt:lpwstr>31a1647d-7d5a-4af2-9982-870735a0dd1d</vt:lpwstr>
  </property>
  <property fmtid="{D5CDD505-2E9C-101B-9397-08002B2CF9AE}" pid="7" name="Entite">
    <vt:lpwstr>14881;#Communication|c8be476c-b7f6-40df-b451-1d3d9cc26b5c</vt:lpwstr>
  </property>
  <property fmtid="{D5CDD505-2E9C-101B-9397-08002B2CF9AE}" pid="8" name="DestinataireHESSO">
    <vt:lpwstr/>
  </property>
  <property fmtid="{D5CDD505-2E9C-101B-9397-08002B2CF9AE}" pid="9" name="Destinataire">
    <vt:lpwstr/>
  </property>
  <property fmtid="{D5CDD505-2E9C-101B-9397-08002B2CF9AE}" pid="10" name="Expediteur">
    <vt:lpwstr/>
  </property>
  <property fmtid="{D5CDD505-2E9C-101B-9397-08002B2CF9AE}" pid="11" name="Theme">
    <vt:lpwstr>14908;#Communication|f828701b-649d-4b4b-96b7-2951249b0324</vt:lpwstr>
  </property>
  <property fmtid="{D5CDD505-2E9C-101B-9397-08002B2CF9AE}" pid="12" name="Dossier0">
    <vt:lpwstr/>
  </property>
  <property fmtid="{D5CDD505-2E9C-101B-9397-08002B2CF9AE}" pid="13" name="_TypeDocument">
    <vt:lpwstr>14837;#Présentation|4b7e3dcd-9800-49e4-9c57-7b9e36814045</vt:lpwstr>
  </property>
  <property fmtid="{D5CDD505-2E9C-101B-9397-08002B2CF9AE}" pid="14" name="ExpediteurHESSO">
    <vt:lpwstr/>
  </property>
</Properties>
</file>